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handoutMasterIdLst>
    <p:handoutMasterId r:id="rId28"/>
  </p:handoutMasterIdLst>
  <p:sldIdLst>
    <p:sldId id="289" r:id="rId5"/>
    <p:sldId id="290" r:id="rId6"/>
    <p:sldId id="302" r:id="rId7"/>
    <p:sldId id="301" r:id="rId8"/>
    <p:sldId id="293" r:id="rId9"/>
    <p:sldId id="294" r:id="rId10"/>
    <p:sldId id="303" r:id="rId11"/>
    <p:sldId id="300" r:id="rId12"/>
    <p:sldId id="297" r:id="rId13"/>
    <p:sldId id="299" r:id="rId14"/>
    <p:sldId id="304" r:id="rId15"/>
    <p:sldId id="305" r:id="rId16"/>
    <p:sldId id="315" r:id="rId17"/>
    <p:sldId id="316" r:id="rId18"/>
    <p:sldId id="306" r:id="rId19"/>
    <p:sldId id="307" r:id="rId20"/>
    <p:sldId id="317" r:id="rId21"/>
    <p:sldId id="309" r:id="rId22"/>
    <p:sldId id="311" r:id="rId23"/>
    <p:sldId id="312" r:id="rId24"/>
    <p:sldId id="314" r:id="rId25"/>
    <p:sldId id="310" r:id="rId26"/>
    <p:sldId id="30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576" userDrawn="1">
          <p15:clr>
            <a:srgbClr val="A4A3A4"/>
          </p15:clr>
        </p15:guide>
        <p15:guide id="8" orient="horz" pos="3744" userDrawn="1">
          <p15:clr>
            <a:srgbClr val="A4A3A4"/>
          </p15:clr>
        </p15:guide>
        <p15:guide id="9"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5503" autoAdjust="0"/>
  </p:normalViewPr>
  <p:slideViewPr>
    <p:cSldViewPr snapToGrid="0" showGuides="1">
      <p:cViewPr varScale="1">
        <p:scale>
          <a:sx n="85" d="100"/>
          <a:sy n="85" d="100"/>
        </p:scale>
        <p:origin x="581" y="48"/>
      </p:cViewPr>
      <p:guideLst>
        <p:guide orient="horz" pos="1344"/>
        <p:guide pos="576"/>
        <p:guide orient="horz" pos="3744"/>
        <p:guide pos="3840"/>
      </p:guideLst>
    </p:cSldViewPr>
  </p:slideViewPr>
  <p:outlineViewPr>
    <p:cViewPr>
      <p:scale>
        <a:sx n="33" d="100"/>
        <a:sy n="33" d="100"/>
      </p:scale>
      <p:origin x="0" y="-5938"/>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4" d="100"/>
          <a:sy n="94" d="100"/>
        </p:scale>
        <p:origin x="2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5DC31D-6BBA-1E40-9A7E-1FE0A421F3AA}"/>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D609E10C-1649-9148-9887-C4B5DF38CEEE}"/>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4C465657-3F36-724B-A332-D448C4527D30}" type="datetimeFigureOut">
              <a:t>12/1/2023</a:t>
            </a:fld>
            <a:endParaRPr lang="en-US"/>
          </a:p>
        </p:txBody>
      </p:sp>
      <p:sp>
        <p:nvSpPr>
          <p:cNvPr id="4" name="Footer Placeholder 3">
            <a:extLst>
              <a:ext uri="{FF2B5EF4-FFF2-40B4-BE49-F238E27FC236}">
                <a16:creationId xmlns:a16="http://schemas.microsoft.com/office/drawing/2014/main" id="{FE09E7DC-2FE3-FA48-929A-C3D3179E1EA0}"/>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F40692-4B9B-A444-A85B-911AF05DE37E}"/>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FF0D8CC-6079-CB40-AF25-90B118481BE2}" type="slidenum">
              <a:t>‹#›</a:t>
            </a:fld>
            <a:endParaRPr lang="en-US"/>
          </a:p>
        </p:txBody>
      </p:sp>
    </p:spTree>
    <p:extLst>
      <p:ext uri="{BB962C8B-B14F-4D97-AF65-F5344CB8AC3E}">
        <p14:creationId xmlns:p14="http://schemas.microsoft.com/office/powerpoint/2010/main" val="39336163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ADDF-D82C-4780-9143-87E5F529D813}"/>
              </a:ext>
            </a:extLst>
          </p:cNvPr>
          <p:cNvSpPr>
            <a:spLocks noGrp="1"/>
          </p:cNvSpPr>
          <p:nvPr>
            <p:ph type="title" hasCustomPrompt="1"/>
          </p:nvPr>
        </p:nvSpPr>
        <p:spPr>
          <a:xfrm>
            <a:off x="2898648" y="813816"/>
            <a:ext cx="6400800" cy="640080"/>
          </a:xfrm>
        </p:spPr>
        <p:txBody>
          <a:bodyPr/>
          <a:lstStyle>
            <a:lvl1pPr algn="ctr">
              <a:defRPr sz="2400">
                <a:solidFill>
                  <a:schemeClr val="bg1"/>
                </a:solidFill>
              </a:defRPr>
            </a:lvl1pPr>
          </a:lstStyle>
          <a:p>
            <a:r>
              <a:rPr lang="en-US" dirty="0"/>
              <a:t>Add text</a:t>
            </a:r>
          </a:p>
        </p:txBody>
      </p:sp>
      <p:sp>
        <p:nvSpPr>
          <p:cNvPr id="6" name="Text Placeholder 5">
            <a:extLst>
              <a:ext uri="{FF2B5EF4-FFF2-40B4-BE49-F238E27FC236}">
                <a16:creationId xmlns:a16="http://schemas.microsoft.com/office/drawing/2014/main" id="{D12B550A-AB53-4D15-A89E-6EEBB5151B92}"/>
              </a:ext>
            </a:extLst>
          </p:cNvPr>
          <p:cNvSpPr>
            <a:spLocks noGrp="1"/>
          </p:cNvSpPr>
          <p:nvPr>
            <p:ph type="body" sz="quarter" idx="10" hasCustomPrompt="1"/>
          </p:nvPr>
        </p:nvSpPr>
        <p:spPr>
          <a:xfrm>
            <a:off x="2441448" y="1655064"/>
            <a:ext cx="7315200" cy="1143000"/>
          </a:xfrm>
        </p:spPr>
        <p:txBody>
          <a:bodyPr/>
          <a:lstStyle>
            <a:lvl1pPr algn="ctr">
              <a:defRPr sz="8000">
                <a:solidFill>
                  <a:schemeClr val="bg1"/>
                </a:solidFill>
                <a:latin typeface="+mj-lt"/>
              </a:defRPr>
            </a:lvl1pPr>
          </a:lstStyle>
          <a:p>
            <a:pPr lvl="0"/>
            <a:r>
              <a:rPr lang="en-US" dirty="0"/>
              <a:t>Add text</a:t>
            </a:r>
          </a:p>
        </p:txBody>
      </p:sp>
      <p:sp>
        <p:nvSpPr>
          <p:cNvPr id="8" name="Text Placeholder 7">
            <a:extLst>
              <a:ext uri="{FF2B5EF4-FFF2-40B4-BE49-F238E27FC236}">
                <a16:creationId xmlns:a16="http://schemas.microsoft.com/office/drawing/2014/main" id="{7CDE1EB1-91FE-4CB8-81BD-5BBBFC22C672}"/>
              </a:ext>
            </a:extLst>
          </p:cNvPr>
          <p:cNvSpPr>
            <a:spLocks noGrp="1"/>
          </p:cNvSpPr>
          <p:nvPr>
            <p:ph type="body" sz="quarter" idx="11" hasCustomPrompt="1"/>
          </p:nvPr>
        </p:nvSpPr>
        <p:spPr>
          <a:xfrm>
            <a:off x="2898648" y="3027707"/>
            <a:ext cx="6858000" cy="640080"/>
          </a:xfrm>
        </p:spPr>
        <p:txBody>
          <a:bodyPr/>
          <a:lstStyle>
            <a:lvl1pPr algn="ctr">
              <a:defRPr sz="2400">
                <a:solidFill>
                  <a:schemeClr val="bg1"/>
                </a:solidFill>
                <a:latin typeface="+mj-lt"/>
              </a:defRPr>
            </a:lvl1pPr>
          </a:lstStyle>
          <a:p>
            <a:pPr lvl="0"/>
            <a:r>
              <a:rPr lang="en-US" dirty="0"/>
              <a:t>Add text</a:t>
            </a:r>
          </a:p>
        </p:txBody>
      </p:sp>
    </p:spTree>
    <p:extLst>
      <p:ext uri="{BB962C8B-B14F-4D97-AF65-F5344CB8AC3E}">
        <p14:creationId xmlns:p14="http://schemas.microsoft.com/office/powerpoint/2010/main" val="18602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8571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E24C-B229-452F-B387-BA3429761CA7}"/>
              </a:ext>
            </a:extLst>
          </p:cNvPr>
          <p:cNvSpPr>
            <a:spLocks noGrp="1"/>
          </p:cNvSpPr>
          <p:nvPr>
            <p:ph type="title" hasCustomPrompt="1"/>
          </p:nvPr>
        </p:nvSpPr>
        <p:spPr>
          <a:xfrm>
            <a:off x="4389119" y="946653"/>
            <a:ext cx="6857999" cy="653547"/>
          </a:xfrm>
        </p:spPr>
        <p:txBody>
          <a:bodyPr>
            <a:normAutofit/>
          </a:bodyPr>
          <a:lstStyle>
            <a:lvl1pPr>
              <a:defRPr sz="4000">
                <a:solidFill>
                  <a:schemeClr val="tx1">
                    <a:lumMod val="75000"/>
                    <a:lumOff val="25000"/>
                  </a:schemeClr>
                </a:solidFill>
              </a:defRPr>
            </a:lvl1pPr>
          </a:lstStyle>
          <a:p>
            <a:r>
              <a:rPr lang="en-US" dirty="0"/>
              <a:t>Add title</a:t>
            </a:r>
          </a:p>
        </p:txBody>
      </p:sp>
      <p:sp>
        <p:nvSpPr>
          <p:cNvPr id="7" name="Text Placeholder 6">
            <a:extLst>
              <a:ext uri="{FF2B5EF4-FFF2-40B4-BE49-F238E27FC236}">
                <a16:creationId xmlns:a16="http://schemas.microsoft.com/office/drawing/2014/main" id="{DFCEFA7B-7934-4EAA-8C20-7D9B03B9E5A3}"/>
              </a:ext>
            </a:extLst>
          </p:cNvPr>
          <p:cNvSpPr>
            <a:spLocks noGrp="1"/>
          </p:cNvSpPr>
          <p:nvPr>
            <p:ph type="body" sz="quarter" idx="11" hasCustomPrompt="1"/>
          </p:nvPr>
        </p:nvSpPr>
        <p:spPr>
          <a:xfrm>
            <a:off x="4389120" y="1981933"/>
            <a:ext cx="6858000" cy="4233672"/>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29305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12202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106A418-68CC-4D3D-9032-696498842FBD}"/>
              </a:ext>
            </a:extLst>
          </p:cNvPr>
          <p:cNvSpPr>
            <a:spLocks noGrp="1"/>
          </p:cNvSpPr>
          <p:nvPr>
            <p:ph type="title" hasCustomPrompt="1"/>
          </p:nvPr>
        </p:nvSpPr>
        <p:spPr>
          <a:xfrm>
            <a:off x="914400" y="914401"/>
            <a:ext cx="6400800" cy="685800"/>
          </a:xfrm>
        </p:spPr>
        <p:txBody>
          <a:bodyPr>
            <a:no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E93C440-01C8-4E08-A98E-D76F10D08BF4}"/>
              </a:ext>
            </a:extLst>
          </p:cNvPr>
          <p:cNvSpPr>
            <a:spLocks noGrp="1"/>
          </p:cNvSpPr>
          <p:nvPr>
            <p:ph type="body" sz="quarter" idx="11" hasCustomPrompt="1"/>
          </p:nvPr>
        </p:nvSpPr>
        <p:spPr>
          <a:xfrm>
            <a:off x="914400" y="1913064"/>
            <a:ext cx="6858001" cy="427939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5604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AA20A23-A33B-4A1B-9162-707282E53592}"/>
              </a:ext>
            </a:extLst>
          </p:cNvPr>
          <p:cNvPicPr>
            <a:picLocks noChangeAspect="1"/>
          </p:cNvPicPr>
          <p:nvPr userDrawn="1"/>
        </p:nvPicPr>
        <p:blipFill>
          <a:blip r:embed="rId2">
            <a:extLst>
              <a:ext uri="{96DAC541-7B7A-43D3-8B79-37D633B846F1}">
                <asvg:svgBlip xmlns:asvg="http://schemas.microsoft.com/office/drawing/2016/SVG/main" r:embed="rId3"/>
              </a:ext>
            </a:extLst>
          </a:blip>
          <a:srcRect b="15602"/>
          <a:stretch>
            <a:fillRect/>
          </a:stretch>
        </p:blipFill>
        <p:spPr>
          <a:xfrm>
            <a:off x="1066800" y="523183"/>
            <a:ext cx="10058400" cy="6334817"/>
          </a:xfrm>
          <a:custGeom>
            <a:avLst/>
            <a:gdLst>
              <a:gd name="connsiteX0" fmla="*/ 0 w 10058400"/>
              <a:gd name="connsiteY0" fmla="*/ 0 h 6334817"/>
              <a:gd name="connsiteX1" fmla="*/ 10058400 w 10058400"/>
              <a:gd name="connsiteY1" fmla="*/ 0 h 6334817"/>
              <a:gd name="connsiteX2" fmla="*/ 10058400 w 10058400"/>
              <a:gd name="connsiteY2" fmla="*/ 6334817 h 6334817"/>
              <a:gd name="connsiteX3" fmla="*/ 0 w 10058400"/>
              <a:gd name="connsiteY3" fmla="*/ 6334817 h 6334817"/>
            </a:gdLst>
            <a:ahLst/>
            <a:cxnLst>
              <a:cxn ang="0">
                <a:pos x="connsiteX0" y="connsiteY0"/>
              </a:cxn>
              <a:cxn ang="0">
                <a:pos x="connsiteX1" y="connsiteY1"/>
              </a:cxn>
              <a:cxn ang="0">
                <a:pos x="connsiteX2" y="connsiteY2"/>
              </a:cxn>
              <a:cxn ang="0">
                <a:pos x="connsiteX3" y="connsiteY3"/>
              </a:cxn>
            </a:cxnLst>
            <a:rect l="l" t="t" r="r" b="b"/>
            <a:pathLst>
              <a:path w="10058400" h="6334817">
                <a:moveTo>
                  <a:pt x="0" y="0"/>
                </a:moveTo>
                <a:lnTo>
                  <a:pt x="10058400" y="0"/>
                </a:lnTo>
                <a:lnTo>
                  <a:pt x="10058400" y="6334817"/>
                </a:lnTo>
                <a:lnTo>
                  <a:pt x="0" y="6334817"/>
                </a:lnTo>
                <a:close/>
              </a:path>
            </a:pathLst>
          </a:custGeom>
        </p:spPr>
      </p:pic>
      <p:sp>
        <p:nvSpPr>
          <p:cNvPr id="5" name="Title 1">
            <a:extLst>
              <a:ext uri="{FF2B5EF4-FFF2-40B4-BE49-F238E27FC236}">
                <a16:creationId xmlns:a16="http://schemas.microsoft.com/office/drawing/2014/main" id="{B136F446-5EA3-48C4-AA8D-AB9850B03B61}"/>
              </a:ext>
            </a:extLst>
          </p:cNvPr>
          <p:cNvSpPr>
            <a:spLocks noGrp="1"/>
          </p:cNvSpPr>
          <p:nvPr>
            <p:ph type="title" hasCustomPrompt="1"/>
          </p:nvPr>
        </p:nvSpPr>
        <p:spPr>
          <a:xfrm>
            <a:off x="2331718" y="1460692"/>
            <a:ext cx="7772402" cy="685800"/>
          </a:xfrm>
        </p:spPr>
        <p:txBody>
          <a:bodyPr>
            <a:normAutofit/>
          </a:bodyPr>
          <a:lstStyle>
            <a:lvl1pPr marL="0" indent="0" algn="ctr">
              <a:buFont typeface="Arial" panose="020B0604020202020204" pitchFamily="34" charset="0"/>
              <a:buNone/>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66B70600-CFB5-4805-BC68-5AE22166B568}"/>
              </a:ext>
            </a:extLst>
          </p:cNvPr>
          <p:cNvSpPr>
            <a:spLocks noGrp="1"/>
          </p:cNvSpPr>
          <p:nvPr>
            <p:ph type="body" sz="quarter" idx="11" hasCustomPrompt="1"/>
          </p:nvPr>
        </p:nvSpPr>
        <p:spPr>
          <a:xfrm>
            <a:off x="2331720" y="2951305"/>
            <a:ext cx="7772400" cy="3456432"/>
          </a:xfrm>
        </p:spPr>
        <p:txBody>
          <a:bodyPr/>
          <a:lstStyle>
            <a:lvl1pPr algn="l">
              <a:defRPr sz="1800">
                <a:solidFill>
                  <a:schemeClr val="tx1">
                    <a:lumMod val="75000"/>
                    <a:lumOff val="25000"/>
                  </a:schemeClr>
                </a:solidFill>
              </a:defRPr>
            </a:lvl1pPr>
          </a:lstStyle>
          <a:p>
            <a:pPr lvl="0"/>
            <a:r>
              <a:rPr lang="en-US" dirty="0"/>
              <a:t>Add text</a:t>
            </a:r>
          </a:p>
        </p:txBody>
      </p:sp>
      <p:pic>
        <p:nvPicPr>
          <p:cNvPr id="2" name="Graphic 1">
            <a:extLst>
              <a:ext uri="{FF2B5EF4-FFF2-40B4-BE49-F238E27FC236}">
                <a16:creationId xmlns:a16="http://schemas.microsoft.com/office/drawing/2014/main" id="{09C8060D-32CA-4A3C-9EAF-A2D3801AB86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88022504"/>
      </p:ext>
    </p:extLst>
  </p:cSld>
  <p:clrMapOvr>
    <a:masterClrMapping/>
  </p:clrMapOvr>
  <p:extLst>
    <p:ext uri="{DCECCB84-F9BA-43D5-87BE-67443E8EF086}">
      <p15:sldGuideLst xmlns:p15="http://schemas.microsoft.com/office/powerpoint/2012/main">
        <p15:guide id="1" orient="horz" pos="17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C92641-A8C8-41F9-8E1C-7C929693C69C}"/>
              </a:ext>
            </a:extLst>
          </p:cNvPr>
          <p:cNvSpPr>
            <a:spLocks noGrp="1"/>
          </p:cNvSpPr>
          <p:nvPr>
            <p:ph type="title" hasCustomPrompt="1"/>
          </p:nvPr>
        </p:nvSpPr>
        <p:spPr>
          <a:xfrm>
            <a:off x="4389119" y="946653"/>
            <a:ext cx="6857999" cy="653547"/>
          </a:xfrm>
        </p:spPr>
        <p:txBody>
          <a:bodyPr>
            <a:normAutofit/>
          </a:bodyPr>
          <a:lstStyle>
            <a:lvl1pPr>
              <a:defRPr sz="4000">
                <a:solidFill>
                  <a:schemeClr val="bg1"/>
                </a:solidFill>
              </a:defRPr>
            </a:lvl1pPr>
          </a:lstStyle>
          <a:p>
            <a:r>
              <a:rPr lang="en-US" dirty="0"/>
              <a:t>Add title</a:t>
            </a:r>
          </a:p>
        </p:txBody>
      </p:sp>
      <p:sp>
        <p:nvSpPr>
          <p:cNvPr id="7" name="Text Placeholder 6">
            <a:extLst>
              <a:ext uri="{FF2B5EF4-FFF2-40B4-BE49-F238E27FC236}">
                <a16:creationId xmlns:a16="http://schemas.microsoft.com/office/drawing/2014/main" id="{97CC55B6-E9DA-4B68-A0D8-957F46B46517}"/>
              </a:ext>
            </a:extLst>
          </p:cNvPr>
          <p:cNvSpPr>
            <a:spLocks noGrp="1"/>
          </p:cNvSpPr>
          <p:nvPr>
            <p:ph type="body" sz="quarter" idx="11" hasCustomPrompt="1"/>
          </p:nvPr>
        </p:nvSpPr>
        <p:spPr>
          <a:xfrm>
            <a:off x="4389120" y="2062956"/>
            <a:ext cx="6858000" cy="4233672"/>
          </a:xfrm>
        </p:spPr>
        <p:txBody>
          <a:bodyPr>
            <a:normAutofit/>
          </a:bodyPr>
          <a:lstStyle>
            <a:lvl1pPr>
              <a:defRPr sz="1800">
                <a:solidFill>
                  <a:schemeClr val="bg1"/>
                </a:solidFill>
              </a:defRPr>
            </a:lvl1pPr>
          </a:lstStyle>
          <a:p>
            <a:pPr lvl="0"/>
            <a:r>
              <a:rPr lang="en-US" dirty="0"/>
              <a:t>Add text</a:t>
            </a:r>
          </a:p>
        </p:txBody>
      </p:sp>
    </p:spTree>
    <p:extLst>
      <p:ext uri="{BB962C8B-B14F-4D97-AF65-F5344CB8AC3E}">
        <p14:creationId xmlns:p14="http://schemas.microsoft.com/office/powerpoint/2010/main" val="263045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6103AFC-AC4C-4756-AEEE-B0D669AC8C89}"/>
              </a:ext>
            </a:extLst>
          </p:cNvPr>
          <p:cNvPicPr>
            <a:picLocks noChangeAspect="1"/>
          </p:cNvPicPr>
          <p:nvPr userDrawn="1"/>
        </p:nvPicPr>
        <p:blipFill>
          <a:blip r:embed="rId2">
            <a:extLst>
              <a:ext uri="{96DAC541-7B7A-43D3-8B79-37D633B846F1}">
                <asvg:svgBlip xmlns:asvg="http://schemas.microsoft.com/office/drawing/2016/SVG/main" r:embed="rId3"/>
              </a:ext>
            </a:extLst>
          </a:blip>
          <a:srcRect b="44880"/>
          <a:stretch>
            <a:fillRect/>
          </a:stretch>
        </p:blipFill>
        <p:spPr>
          <a:xfrm>
            <a:off x="878302" y="469222"/>
            <a:ext cx="10424160" cy="6388778"/>
          </a:xfrm>
          <a:custGeom>
            <a:avLst/>
            <a:gdLst>
              <a:gd name="connsiteX0" fmla="*/ 0 w 10424160"/>
              <a:gd name="connsiteY0" fmla="*/ 0 h 6388778"/>
              <a:gd name="connsiteX1" fmla="*/ 10424160 w 10424160"/>
              <a:gd name="connsiteY1" fmla="*/ 0 h 6388778"/>
              <a:gd name="connsiteX2" fmla="*/ 10424160 w 10424160"/>
              <a:gd name="connsiteY2" fmla="*/ 6388778 h 6388778"/>
              <a:gd name="connsiteX3" fmla="*/ 0 w 10424160"/>
              <a:gd name="connsiteY3" fmla="*/ 6388778 h 6388778"/>
            </a:gdLst>
            <a:ahLst/>
            <a:cxnLst>
              <a:cxn ang="0">
                <a:pos x="connsiteX0" y="connsiteY0"/>
              </a:cxn>
              <a:cxn ang="0">
                <a:pos x="connsiteX1" y="connsiteY1"/>
              </a:cxn>
              <a:cxn ang="0">
                <a:pos x="connsiteX2" y="connsiteY2"/>
              </a:cxn>
              <a:cxn ang="0">
                <a:pos x="connsiteX3" y="connsiteY3"/>
              </a:cxn>
            </a:cxnLst>
            <a:rect l="l" t="t" r="r" b="b"/>
            <a:pathLst>
              <a:path w="10424160" h="6388778">
                <a:moveTo>
                  <a:pt x="0" y="0"/>
                </a:moveTo>
                <a:lnTo>
                  <a:pt x="10424160" y="0"/>
                </a:lnTo>
                <a:lnTo>
                  <a:pt x="10424160" y="6388778"/>
                </a:lnTo>
                <a:lnTo>
                  <a:pt x="0" y="6388778"/>
                </a:lnTo>
                <a:close/>
              </a:path>
            </a:pathLst>
          </a:custGeom>
        </p:spPr>
      </p:pic>
      <p:sp>
        <p:nvSpPr>
          <p:cNvPr id="5" name="Title 1">
            <a:extLst>
              <a:ext uri="{FF2B5EF4-FFF2-40B4-BE49-F238E27FC236}">
                <a16:creationId xmlns:a16="http://schemas.microsoft.com/office/drawing/2014/main" id="{A4604EF9-570E-48F5-BA06-DEB9EB7F7D59}"/>
              </a:ext>
            </a:extLst>
          </p:cNvPr>
          <p:cNvSpPr>
            <a:spLocks noGrp="1"/>
          </p:cNvSpPr>
          <p:nvPr>
            <p:ph type="title" hasCustomPrompt="1"/>
          </p:nvPr>
        </p:nvSpPr>
        <p:spPr>
          <a:xfrm>
            <a:off x="3657599" y="1460692"/>
            <a:ext cx="6857999"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2" name="Text Placeholder 11">
            <a:extLst>
              <a:ext uri="{FF2B5EF4-FFF2-40B4-BE49-F238E27FC236}">
                <a16:creationId xmlns:a16="http://schemas.microsoft.com/office/drawing/2014/main" id="{F0B30880-FB83-4FD8-B7A4-675D68A47928}"/>
              </a:ext>
            </a:extLst>
          </p:cNvPr>
          <p:cNvSpPr>
            <a:spLocks noGrp="1"/>
          </p:cNvSpPr>
          <p:nvPr>
            <p:ph type="body" sz="quarter" idx="11" hasCustomPrompt="1"/>
          </p:nvPr>
        </p:nvSpPr>
        <p:spPr>
          <a:xfrm>
            <a:off x="3657600" y="2438570"/>
            <a:ext cx="6858000" cy="3950208"/>
          </a:xfrm>
        </p:spPr>
        <p:txBody>
          <a:bodyPr>
            <a:normAutofit/>
          </a:bodyPr>
          <a:lstStyle>
            <a:lvl1pPr>
              <a:defRPr sz="1800">
                <a:solidFill>
                  <a:schemeClr val="tx1">
                    <a:lumMod val="75000"/>
                    <a:lumOff val="25000"/>
                  </a:schemeClr>
                </a:solidFill>
              </a:defRPr>
            </a:lvl1pPr>
          </a:lstStyle>
          <a:p>
            <a:pPr lvl="0"/>
            <a:r>
              <a:rPr lang="en-US" dirty="0"/>
              <a:t>Add text</a:t>
            </a:r>
          </a:p>
        </p:txBody>
      </p:sp>
    </p:spTree>
    <p:extLst>
      <p:ext uri="{BB962C8B-B14F-4D97-AF65-F5344CB8AC3E}">
        <p14:creationId xmlns:p14="http://schemas.microsoft.com/office/powerpoint/2010/main" val="838183944"/>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775E2-26ED-4CEF-94F6-7C85D113D53B}"/>
              </a:ext>
            </a:extLst>
          </p:cNvPr>
          <p:cNvSpPr>
            <a:spLocks noGrp="1"/>
          </p:cNvSpPr>
          <p:nvPr>
            <p:ph type="title"/>
          </p:nvPr>
        </p:nvSpPr>
        <p:spPr>
          <a:xfrm>
            <a:off x="914400" y="946653"/>
            <a:ext cx="100584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F32AB5-76E2-49F4-96EE-B419AF1F03C2}"/>
              </a:ext>
            </a:extLst>
          </p:cNvPr>
          <p:cNvSpPr>
            <a:spLocks noGrp="1"/>
          </p:cNvSpPr>
          <p:nvPr>
            <p:ph type="body" idx="1"/>
          </p:nvPr>
        </p:nvSpPr>
        <p:spPr>
          <a:xfrm>
            <a:off x="914400" y="2294859"/>
            <a:ext cx="10058400" cy="3720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6057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7"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p15:clr>
            <a:srgbClr val="F26B43"/>
          </p15:clr>
        </p15:guide>
        <p15:guide id="2" pos="576">
          <p15:clr>
            <a:srgbClr val="F26B43"/>
          </p15:clr>
        </p15:guide>
        <p15:guide id="3" pos="7104">
          <p15:clr>
            <a:srgbClr val="F26B43"/>
          </p15:clr>
        </p15:guide>
        <p15:guide id="4" orient="horz" pos="3744">
          <p15:clr>
            <a:srgbClr val="F26B43"/>
          </p15:clr>
        </p15:guide>
        <p15:guide id="5" pos="2760">
          <p15:clr>
            <a:srgbClr val="F26B43"/>
          </p15:clr>
        </p15:guide>
        <p15:guide id="6" pos="4944">
          <p15:clr>
            <a:srgbClr val="F26B43"/>
          </p15:clr>
        </p15:guide>
        <p15:guide id="7" orient="horz" pos="403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8.jp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hyperlink" Target="https://www.publicdomainpictures.net/view-image.php?image=328255&amp;picture=anchor-heart-nautical-clipart" TargetMode="External"/><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hopechristianschoolfreehold.com/"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Emojione_1F912.sv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tate.nj.us/dc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theinappropriatehomeschooler.blogspot.com/2013/09/the-key-to-successfully-homeschooling_19.html"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amrutam-nopen.blogspot.com/2012/07/how-my-school-made-me-what-i-am.html"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hopechristianschoolfreehold.com/" TargetMode="External"/><Relationship Id="rId1" Type="http://schemas.openxmlformats.org/officeDocument/2006/relationships/slideLayout" Target="../slideLayouts/slideLayout7.xml"/><Relationship Id="rId4" Type="http://schemas.openxmlformats.org/officeDocument/2006/relationships/hyperlink" Target="http://iteachkinderkids.blogspot.com/2010/10/recognitio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pngall.com/calendar-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E3D5-B129-455A-8D61-5DE355CFB91F}"/>
              </a:ext>
            </a:extLst>
          </p:cNvPr>
          <p:cNvSpPr>
            <a:spLocks noGrp="1"/>
          </p:cNvSpPr>
          <p:nvPr>
            <p:ph type="title"/>
          </p:nvPr>
        </p:nvSpPr>
        <p:spPr/>
        <p:txBody>
          <a:bodyPr>
            <a:noAutofit/>
          </a:bodyPr>
          <a:lstStyle/>
          <a:p>
            <a:r>
              <a:rPr lang="en-US" sz="3600" dirty="0">
                <a:solidFill>
                  <a:schemeClr val="tx1"/>
                </a:solidFill>
              </a:rPr>
              <a:t>Hope Christian School</a:t>
            </a:r>
            <a:br>
              <a:rPr lang="en-US" dirty="0">
                <a:solidFill>
                  <a:schemeClr val="tx1"/>
                </a:solidFill>
                <a:latin typeface="+mj-lt"/>
              </a:rPr>
            </a:br>
            <a:endParaRPr lang="en-US" dirty="0">
              <a:solidFill>
                <a:schemeClr val="tx1"/>
              </a:solidFill>
            </a:endParaRPr>
          </a:p>
        </p:txBody>
      </p:sp>
      <p:sp>
        <p:nvSpPr>
          <p:cNvPr id="3" name="Text Placeholder 2">
            <a:extLst>
              <a:ext uri="{FF2B5EF4-FFF2-40B4-BE49-F238E27FC236}">
                <a16:creationId xmlns:a16="http://schemas.microsoft.com/office/drawing/2014/main" id="{EDE512D6-1B42-4E1C-AEE3-478A340AC162}"/>
              </a:ext>
            </a:extLst>
          </p:cNvPr>
          <p:cNvSpPr>
            <a:spLocks noGrp="1"/>
          </p:cNvSpPr>
          <p:nvPr>
            <p:ph type="body" sz="quarter" idx="10"/>
          </p:nvPr>
        </p:nvSpPr>
        <p:spPr/>
        <p:txBody>
          <a:bodyPr>
            <a:normAutofit/>
          </a:bodyPr>
          <a:lstStyle/>
          <a:p>
            <a:r>
              <a:rPr lang="en-US" sz="3600" dirty="0">
                <a:solidFill>
                  <a:schemeClr val="tx1"/>
                </a:solidFill>
              </a:rPr>
              <a:t>Parent Registration Handbook</a:t>
            </a:r>
          </a:p>
        </p:txBody>
      </p:sp>
      <p:sp>
        <p:nvSpPr>
          <p:cNvPr id="4" name="Text Placeholder 3">
            <a:extLst>
              <a:ext uri="{FF2B5EF4-FFF2-40B4-BE49-F238E27FC236}">
                <a16:creationId xmlns:a16="http://schemas.microsoft.com/office/drawing/2014/main" id="{88B348B4-1179-40C0-B903-717D79F0A399}"/>
              </a:ext>
            </a:extLst>
          </p:cNvPr>
          <p:cNvSpPr>
            <a:spLocks noGrp="1"/>
          </p:cNvSpPr>
          <p:nvPr>
            <p:ph type="body" sz="quarter" idx="11"/>
          </p:nvPr>
        </p:nvSpPr>
        <p:spPr>
          <a:xfrm>
            <a:off x="2667000" y="2395729"/>
            <a:ext cx="6858000" cy="640080"/>
          </a:xfrm>
        </p:spPr>
        <p:txBody>
          <a:bodyPr>
            <a:normAutofit/>
          </a:bodyPr>
          <a:lstStyle/>
          <a:p>
            <a:r>
              <a:rPr lang="en-US" dirty="0">
                <a:solidFill>
                  <a:schemeClr val="tx1"/>
                </a:solidFill>
              </a:rPr>
              <a:t>Updated 2023</a:t>
            </a:r>
            <a:endParaRPr lang="en-US" dirty="0">
              <a:solidFill>
                <a:schemeClr val="tx1"/>
              </a:solidFill>
              <a:latin typeface="+mj-lt"/>
            </a:endParaRPr>
          </a:p>
          <a:p>
            <a:endParaRPr lang="en-US" dirty="0"/>
          </a:p>
        </p:txBody>
      </p:sp>
      <p:pic>
        <p:nvPicPr>
          <p:cNvPr id="12" name="Graphic 11" descr="Illustration of a pencil character ">
            <a:extLst>
              <a:ext uri="{FF2B5EF4-FFF2-40B4-BE49-F238E27FC236}">
                <a16:creationId xmlns:a16="http://schemas.microsoft.com/office/drawing/2014/main" id="{937FAC84-23F1-401F-A313-68AD63D601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077964">
            <a:off x="658871" y="5258923"/>
            <a:ext cx="811230" cy="1383865"/>
          </a:xfrm>
          <a:prstGeom prst="rect">
            <a:avLst/>
          </a:prstGeom>
        </p:spPr>
      </p:pic>
      <p:pic>
        <p:nvPicPr>
          <p:cNvPr id="8" name="Graphic 7" descr="Illustration of a blue bag of school supplies character ">
            <a:extLst>
              <a:ext uri="{FF2B5EF4-FFF2-40B4-BE49-F238E27FC236}">
                <a16:creationId xmlns:a16="http://schemas.microsoft.com/office/drawing/2014/main" id="{F3A63EAE-D921-4D74-B1C8-6D0E847DF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965989">
            <a:off x="558869" y="2838252"/>
            <a:ext cx="1775353" cy="1221685"/>
          </a:xfrm>
          <a:prstGeom prst="rect">
            <a:avLst/>
          </a:prstGeom>
        </p:spPr>
      </p:pic>
      <p:pic>
        <p:nvPicPr>
          <p:cNvPr id="10" name="Graphic 9" descr="Illustration of a purple book character ">
            <a:extLst>
              <a:ext uri="{FF2B5EF4-FFF2-40B4-BE49-F238E27FC236}">
                <a16:creationId xmlns:a16="http://schemas.microsoft.com/office/drawing/2014/main" id="{8A4FC9B1-AAE5-49E7-9209-B1CD7DC8CD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637324" y="4637129"/>
            <a:ext cx="1775352" cy="2059055"/>
          </a:xfrm>
          <a:prstGeom prst="rect">
            <a:avLst/>
          </a:prstGeom>
        </p:spPr>
      </p:pic>
      <p:pic>
        <p:nvPicPr>
          <p:cNvPr id="6" name="Graphic 5" descr="Illustration of a globe character ">
            <a:extLst>
              <a:ext uri="{FF2B5EF4-FFF2-40B4-BE49-F238E27FC236}">
                <a16:creationId xmlns:a16="http://schemas.microsoft.com/office/drawing/2014/main" id="{A1CF0450-3738-4D52-BF18-A90C1F16AC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19355" y="3091608"/>
            <a:ext cx="1710596" cy="1351371"/>
          </a:xfrm>
          <a:prstGeom prst="rect">
            <a:avLst/>
          </a:prstGeom>
        </p:spPr>
      </p:pic>
      <p:pic>
        <p:nvPicPr>
          <p:cNvPr id="15" name="Picture 14" descr="Icon&#10;&#10;Description automatically generated">
            <a:extLst>
              <a:ext uri="{FF2B5EF4-FFF2-40B4-BE49-F238E27FC236}">
                <a16:creationId xmlns:a16="http://schemas.microsoft.com/office/drawing/2014/main" id="{0028768A-7B51-4FED-A7DE-83CE75C0DD29}"/>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343938" y="666181"/>
            <a:ext cx="1748841" cy="1748841"/>
          </a:xfrm>
          <a:prstGeom prst="rect">
            <a:avLst/>
          </a:prstGeom>
        </p:spPr>
      </p:pic>
      <p:pic>
        <p:nvPicPr>
          <p:cNvPr id="17" name="Picture 16" descr="Icon&#10;&#10;Description automatically generated">
            <a:extLst>
              <a:ext uri="{FF2B5EF4-FFF2-40B4-BE49-F238E27FC236}">
                <a16:creationId xmlns:a16="http://schemas.microsoft.com/office/drawing/2014/main" id="{0BF8CAA7-5DE8-4E03-9433-4A26F47719CD}"/>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18159" y="686867"/>
            <a:ext cx="1748841" cy="1748841"/>
          </a:xfrm>
          <a:prstGeom prst="rect">
            <a:avLst/>
          </a:prstGeom>
        </p:spPr>
      </p:pic>
      <p:pic>
        <p:nvPicPr>
          <p:cNvPr id="19" name="Picture 18" descr="A sign on a pole&#10;&#10;Description automatically generated">
            <a:extLst>
              <a:ext uri="{FF2B5EF4-FFF2-40B4-BE49-F238E27FC236}">
                <a16:creationId xmlns:a16="http://schemas.microsoft.com/office/drawing/2014/main" id="{8BD1379A-2F03-4548-AD3F-EE4E8127ECB8}"/>
              </a:ext>
            </a:extLst>
          </p:cNvPr>
          <p:cNvPicPr>
            <a:picLocks noChangeAspect="1"/>
          </p:cNvPicPr>
          <p:nvPr/>
        </p:nvPicPr>
        <p:blipFill>
          <a:blip r:embed="rId12"/>
          <a:stretch>
            <a:fillRect/>
          </a:stretch>
        </p:blipFill>
        <p:spPr>
          <a:xfrm>
            <a:off x="3532210" y="3116198"/>
            <a:ext cx="4655446" cy="3519494"/>
          </a:xfrm>
          <a:prstGeom prst="rect">
            <a:avLst/>
          </a:prstGeom>
        </p:spPr>
      </p:pic>
      <p:sp>
        <p:nvSpPr>
          <p:cNvPr id="20" name="Rectangle 19">
            <a:extLst>
              <a:ext uri="{FF2B5EF4-FFF2-40B4-BE49-F238E27FC236}">
                <a16:creationId xmlns:a16="http://schemas.microsoft.com/office/drawing/2014/main" id="{38F86690-C013-49C6-A958-8CC69CA6B8FE}"/>
              </a:ext>
            </a:extLst>
          </p:cNvPr>
          <p:cNvSpPr/>
          <p:nvPr/>
        </p:nvSpPr>
        <p:spPr>
          <a:xfrm rot="21319957">
            <a:off x="4419519" y="4717579"/>
            <a:ext cx="2860646" cy="2089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www.hopechristianschoolfreehold.com</a:t>
            </a:r>
          </a:p>
        </p:txBody>
      </p:sp>
    </p:spTree>
    <p:extLst>
      <p:ext uri="{BB962C8B-B14F-4D97-AF65-F5344CB8AC3E}">
        <p14:creationId xmlns:p14="http://schemas.microsoft.com/office/powerpoint/2010/main" val="24375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089901-0028-451D-BEFF-E66F1CA09E5A}"/>
              </a:ext>
            </a:extLst>
          </p:cNvPr>
          <p:cNvSpPr>
            <a:spLocks noGrp="1"/>
          </p:cNvSpPr>
          <p:nvPr>
            <p:ph type="title"/>
          </p:nvPr>
        </p:nvSpPr>
        <p:spPr>
          <a:xfrm>
            <a:off x="3850545" y="848296"/>
            <a:ext cx="6857999" cy="685800"/>
          </a:xfrm>
        </p:spPr>
        <p:txBody>
          <a:bodyPr/>
          <a:lstStyle/>
          <a:p>
            <a:pPr algn="ctr"/>
            <a:r>
              <a:rPr lang="en-US" sz="3200" dirty="0"/>
              <a:t>Social Media Policy</a:t>
            </a:r>
          </a:p>
          <a:p>
            <a:endParaRPr lang="en-US" dirty="0"/>
          </a:p>
        </p:txBody>
      </p:sp>
      <p:sp>
        <p:nvSpPr>
          <p:cNvPr id="3" name="Text Placeholder 2">
            <a:extLst>
              <a:ext uri="{FF2B5EF4-FFF2-40B4-BE49-F238E27FC236}">
                <a16:creationId xmlns:a16="http://schemas.microsoft.com/office/drawing/2014/main" id="{D3379B97-A3DA-7541-9D49-39EC686F9E3F}"/>
              </a:ext>
            </a:extLst>
          </p:cNvPr>
          <p:cNvSpPr>
            <a:spLocks noGrp="1"/>
          </p:cNvSpPr>
          <p:nvPr>
            <p:ph type="body" sz="quarter" idx="11"/>
          </p:nvPr>
        </p:nvSpPr>
        <p:spPr>
          <a:xfrm>
            <a:off x="3657600" y="1325461"/>
            <a:ext cx="6858000" cy="5532539"/>
          </a:xfrm>
        </p:spPr>
        <p:txBody>
          <a:bodyPr>
            <a:normAutofit fontScale="92500" lnSpcReduction="10000"/>
          </a:bodyPr>
          <a:lstStyle/>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Hope Christian School aims to ensure that our school, students, educators and families are not compromised in any form of social networking or related website.  However, we acknowledge the importance that social media can play in maintaining communication and engaging with our HCS families whether through Face Book, DOJO, or our HCS website. </a:t>
            </a:r>
            <a:r>
              <a:rPr lang="en-US" sz="1500" dirty="0">
                <a:latin typeface="Calibri" panose="020F0502020204030204" pitchFamily="34" charset="0"/>
                <a:ea typeface="Calibri" panose="020F0502020204030204" pitchFamily="34" charset="0"/>
                <a:cs typeface="Times New Roman" panose="02020603050405020304" pitchFamily="18" charset="0"/>
              </a:rPr>
              <a:t>These methods may be </a:t>
            </a:r>
            <a:r>
              <a:rPr lang="en-US" sz="1500" dirty="0">
                <a:effectLst/>
                <a:latin typeface="Calibri" panose="020F0502020204030204" pitchFamily="34" charset="0"/>
                <a:ea typeface="Calibri" panose="020F0502020204030204" pitchFamily="34" charset="0"/>
                <a:cs typeface="Times New Roman" panose="02020603050405020304" pitchFamily="18" charset="0"/>
              </a:rPr>
              <a:t> used as an additional and practical means of communication between our school and the families we service.  Conditions are put in place to ensure the privacy, dignity and rights of the preschool, students, staff and families.</a:t>
            </a:r>
          </a:p>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HCS Facebook page will maintain the highest possible privacy settings and accept only recognizable friends and families as friends on their page.</a:t>
            </a:r>
          </a:p>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All users (people accessing our page) interacting with the Hope Christian School Facebook page, must do so by using a Facebook account that clearly identifies them by their real name.  No unidentified users will be permitted access to our Facebook page.</a:t>
            </a:r>
          </a:p>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No children’s names or identifying factors will appear on our Facebook page.</a:t>
            </a:r>
          </a:p>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No staff member may post images of the children enrolled in our school on their personal social media.</a:t>
            </a:r>
          </a:p>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Staff is prohibited from engaging in discussions directly regarding HCS on social media.</a:t>
            </a:r>
          </a:p>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Parents may only post images of their own children on social media without express permission.</a:t>
            </a:r>
          </a:p>
          <a:p>
            <a:pPr marL="0" marR="0" algn="ctr">
              <a:lnSpc>
                <a:spcPct val="115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Please be aware that although HCS will provide all safeguards possible, complete privacy can never be guaranteed when using social media.</a:t>
            </a:r>
          </a:p>
          <a:p>
            <a:pPr marL="0" marR="0" algn="ctr">
              <a:lnSpc>
                <a:spcPct val="115000"/>
              </a:lnSpc>
              <a:spcBef>
                <a:spcPts val="0"/>
              </a:spcBef>
              <a:spcAft>
                <a:spcPts val="0"/>
              </a:spcAft>
            </a:pPr>
            <a:r>
              <a:rPr lang="en-US" sz="1500" b="1" dirty="0">
                <a:latin typeface="Calibri" panose="020F0502020204030204" pitchFamily="34" charset="0"/>
                <a:ea typeface="Calibri" panose="020F0502020204030204" pitchFamily="34" charset="0"/>
                <a:cs typeface="Times New Roman" panose="02020603050405020304" pitchFamily="18" charset="0"/>
              </a:rPr>
              <a:t>There will be a space on the registration portion of this packet to give permission for your child’s photos to be used in classroom projects, to be hung around the school, in school videos and slideshow productions, Parent apps, face book and website photos. </a:t>
            </a:r>
          </a:p>
          <a:p>
            <a:pPr marL="0" marR="0" algn="ctr">
              <a:lnSpc>
                <a:spcPct val="115000"/>
              </a:lnSpc>
              <a:spcBef>
                <a:spcPts val="0"/>
              </a:spcBef>
              <a:spcAft>
                <a:spcPts val="0"/>
              </a:spcAft>
            </a:pP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800"/>
              </a:lnSpc>
            </a:pPr>
            <a:endParaRPr lang="en-US" sz="1800" dirty="0">
              <a:solidFill>
                <a:schemeClr val="tx1">
                  <a:lumMod val="75000"/>
                  <a:lumOff val="25000"/>
                </a:schemeClr>
              </a:solidFill>
            </a:endParaRPr>
          </a:p>
          <a:p>
            <a:endParaRPr lang="en-US" dirty="0"/>
          </a:p>
          <a:p>
            <a:endParaRPr lang="en-US" dirty="0"/>
          </a:p>
        </p:txBody>
      </p:sp>
    </p:spTree>
    <p:extLst>
      <p:ext uri="{BB962C8B-B14F-4D97-AF65-F5344CB8AC3E}">
        <p14:creationId xmlns:p14="http://schemas.microsoft.com/office/powerpoint/2010/main" val="366933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61E9-5E8A-4B8E-BB40-76A71D2B0172}"/>
              </a:ext>
            </a:extLst>
          </p:cNvPr>
          <p:cNvSpPr>
            <a:spLocks noGrp="1"/>
          </p:cNvSpPr>
          <p:nvPr>
            <p:ph type="title"/>
          </p:nvPr>
        </p:nvSpPr>
        <p:spPr>
          <a:xfrm>
            <a:off x="2843868" y="1217412"/>
            <a:ext cx="7260252" cy="451998"/>
          </a:xfrm>
        </p:spPr>
        <p:txBody>
          <a:bodyPr>
            <a:normAutofit/>
          </a:bodyPr>
          <a:lstStyle/>
          <a:p>
            <a:r>
              <a:rPr lang="en-US" sz="2000" dirty="0"/>
              <a:t>Expulsion Policy</a:t>
            </a:r>
          </a:p>
        </p:txBody>
      </p:sp>
      <p:sp>
        <p:nvSpPr>
          <p:cNvPr id="3" name="Text Placeholder 2">
            <a:extLst>
              <a:ext uri="{FF2B5EF4-FFF2-40B4-BE49-F238E27FC236}">
                <a16:creationId xmlns:a16="http://schemas.microsoft.com/office/drawing/2014/main" id="{3F1AC720-629B-4B3B-809B-4151306E8848}"/>
              </a:ext>
            </a:extLst>
          </p:cNvPr>
          <p:cNvSpPr>
            <a:spLocks noGrp="1"/>
          </p:cNvSpPr>
          <p:nvPr>
            <p:ph type="body" sz="quarter" idx="11"/>
          </p:nvPr>
        </p:nvSpPr>
        <p:spPr>
          <a:xfrm>
            <a:off x="2398832" y="1610686"/>
            <a:ext cx="7772400" cy="5247313"/>
          </a:xfrm>
        </p:spPr>
        <p:txBody>
          <a:bodyPr>
            <a:normAutofit fontScale="55000" lnSpcReduction="20000"/>
          </a:bodyPr>
          <a:lstStyle/>
          <a:p>
            <a:pPr algn="ctr"/>
            <a:r>
              <a:rPr lang="en-US" sz="2200" dirty="0"/>
              <a:t> Unfortunately, there are sometimes reasons we have to expel a child from our program either on a short term or permanent basis. We want you to know that we will do everything possible to work with the family of the child(ren) to prevent this policy from being enforced. </a:t>
            </a:r>
          </a:p>
          <a:p>
            <a:pPr algn="ctr"/>
            <a:endParaRPr lang="en-US" sz="2200" dirty="0"/>
          </a:p>
          <a:p>
            <a:pPr>
              <a:lnSpc>
                <a:spcPct val="120000"/>
              </a:lnSpc>
            </a:pPr>
            <a:endParaRPr lang="en-US" sz="1700" b="1" dirty="0"/>
          </a:p>
          <a:p>
            <a:pPr>
              <a:lnSpc>
                <a:spcPct val="120000"/>
              </a:lnSpc>
            </a:pPr>
            <a:r>
              <a:rPr lang="en-US" sz="1700" b="1" dirty="0"/>
              <a:t>The following are reasons we may have to expel or suspend a child from this center:   </a:t>
            </a:r>
            <a:r>
              <a:rPr lang="en-US" b="1" dirty="0"/>
              <a:t>Immediate Causes for Expulsion: </a:t>
            </a:r>
          </a:p>
          <a:p>
            <a:pPr marL="285750" indent="-285750">
              <a:buFont typeface="Arial" panose="020B0604020202020204" pitchFamily="34" charset="0"/>
              <a:buChar char="•"/>
            </a:pPr>
            <a:r>
              <a:rPr lang="en-US" dirty="0"/>
              <a:t>The child is at risk of causing serious injury to other children or him/herself.</a:t>
            </a:r>
          </a:p>
          <a:p>
            <a:pPr marL="285750" indent="-285750">
              <a:buFont typeface="Arial" panose="020B0604020202020204" pitchFamily="34" charset="0"/>
              <a:buChar char="•"/>
            </a:pPr>
            <a:r>
              <a:rPr lang="en-US" dirty="0"/>
              <a:t> Parent threatens physical or intimidating actions towards staff members. </a:t>
            </a:r>
          </a:p>
          <a:p>
            <a:pPr marL="285750" indent="-285750">
              <a:buFont typeface="Arial" panose="020B0604020202020204" pitchFamily="34" charset="0"/>
              <a:buChar char="•"/>
            </a:pPr>
            <a:r>
              <a:rPr lang="en-US" dirty="0"/>
              <a:t> Parents exhibits verbal abuse to staff in front of enrolled children. </a:t>
            </a:r>
          </a:p>
          <a:p>
            <a:r>
              <a:rPr lang="en-US" b="1" dirty="0"/>
              <a:t>Parental Actions for Child’s Expulsion: </a:t>
            </a:r>
          </a:p>
          <a:p>
            <a:pPr marL="285750" indent="-285750">
              <a:buFont typeface="Arial" panose="020B0604020202020204" pitchFamily="34" charset="0"/>
              <a:buChar char="•"/>
            </a:pPr>
            <a:r>
              <a:rPr lang="en-US" dirty="0"/>
              <a:t> Failure to pay/habitual lateness in payments. </a:t>
            </a:r>
          </a:p>
          <a:p>
            <a:pPr marL="285750" indent="-285750">
              <a:buFont typeface="Arial" panose="020B0604020202020204" pitchFamily="34" charset="0"/>
              <a:buChar char="•"/>
            </a:pPr>
            <a:r>
              <a:rPr lang="en-US" dirty="0"/>
              <a:t> Failure to complete required forms including the child’s immunization records. </a:t>
            </a:r>
          </a:p>
          <a:p>
            <a:pPr marL="285750" indent="-285750">
              <a:buFont typeface="Arial" panose="020B0604020202020204" pitchFamily="34" charset="0"/>
              <a:buChar char="•"/>
            </a:pPr>
            <a:r>
              <a:rPr lang="en-US" dirty="0"/>
              <a:t> Habitual tardiness when picking up your child. </a:t>
            </a:r>
          </a:p>
          <a:p>
            <a:pPr marL="285750" indent="-285750">
              <a:buFont typeface="Arial" panose="020B0604020202020204" pitchFamily="34" charset="0"/>
              <a:buChar char="•"/>
            </a:pPr>
            <a:r>
              <a:rPr lang="en-US" dirty="0"/>
              <a:t>Verbal abuse to staff.</a:t>
            </a:r>
          </a:p>
          <a:p>
            <a:r>
              <a:rPr lang="en-US" dirty="0"/>
              <a:t> </a:t>
            </a:r>
            <a:r>
              <a:rPr lang="en-US" b="1" dirty="0"/>
              <a:t>Child’s Actions for Expulsion: </a:t>
            </a:r>
          </a:p>
          <a:p>
            <a:pPr marL="285750" indent="-285750">
              <a:buFont typeface="Arial" panose="020B0604020202020204" pitchFamily="34" charset="0"/>
              <a:buChar char="•"/>
            </a:pPr>
            <a:r>
              <a:rPr lang="en-US" dirty="0"/>
              <a:t> Failure of child to adjust after a reasonable amount of time.</a:t>
            </a:r>
          </a:p>
          <a:p>
            <a:pPr marL="285750" indent="-285750">
              <a:buFont typeface="Arial" panose="020B0604020202020204" pitchFamily="34" charset="0"/>
              <a:buChar char="•"/>
            </a:pPr>
            <a:r>
              <a:rPr lang="en-US" dirty="0"/>
              <a:t>  Uncontrollable tantrums/angry outbursts.</a:t>
            </a:r>
          </a:p>
          <a:p>
            <a:pPr marL="285750" indent="-285750">
              <a:buFont typeface="Arial" panose="020B0604020202020204" pitchFamily="34" charset="0"/>
              <a:buChar char="•"/>
            </a:pPr>
            <a:r>
              <a:rPr lang="en-US" dirty="0"/>
              <a:t>  Ongoing physical or verbal abuse to staff or other children. </a:t>
            </a:r>
          </a:p>
          <a:p>
            <a:pPr marL="285750" indent="-285750">
              <a:buFont typeface="Arial" panose="020B0604020202020204" pitchFamily="34" charset="0"/>
              <a:buChar char="•"/>
            </a:pPr>
            <a:r>
              <a:rPr lang="en-US" dirty="0"/>
              <a:t> Excessive biting. </a:t>
            </a:r>
          </a:p>
          <a:p>
            <a:r>
              <a:rPr lang="en-US" sz="2200" dirty="0"/>
              <a:t>Prior to expulsion, a parent will be called, and correspondence will be sent home indicating what the problem is, and every effort will be made by both the center and the parent to correct the problem. If, after one or two weeks, depending on the risk to other children’s welfare or safety, behavior does not improve, and the center finds that they can no longer accommodate the child, the parent will be asked to remove him/her. The parent will be given a minimum of one week’s notice to find another center to provide care for this child. </a:t>
            </a:r>
          </a:p>
        </p:txBody>
      </p:sp>
    </p:spTree>
    <p:extLst>
      <p:ext uri="{BB962C8B-B14F-4D97-AF65-F5344CB8AC3E}">
        <p14:creationId xmlns:p14="http://schemas.microsoft.com/office/powerpoint/2010/main" val="373720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239A-7DE8-4DA8-943B-7E42277BE436}"/>
              </a:ext>
            </a:extLst>
          </p:cNvPr>
          <p:cNvSpPr>
            <a:spLocks noGrp="1"/>
          </p:cNvSpPr>
          <p:nvPr>
            <p:ph type="title"/>
          </p:nvPr>
        </p:nvSpPr>
        <p:spPr>
          <a:xfrm>
            <a:off x="3154261" y="1460692"/>
            <a:ext cx="7743038" cy="685800"/>
          </a:xfrm>
        </p:spPr>
        <p:txBody>
          <a:bodyPr>
            <a:normAutofit/>
          </a:bodyPr>
          <a:lstStyle/>
          <a:p>
            <a:pPr algn="ctr"/>
            <a:r>
              <a:rPr lang="en-US" sz="1600" b="1" dirty="0">
                <a:solidFill>
                  <a:schemeClr val="tx2">
                    <a:lumMod val="75000"/>
                  </a:schemeClr>
                </a:solidFill>
              </a:rPr>
              <a:t>Policy on Methods of Parental Notification</a:t>
            </a:r>
          </a:p>
        </p:txBody>
      </p:sp>
      <p:sp>
        <p:nvSpPr>
          <p:cNvPr id="3" name="Text Placeholder 2">
            <a:extLst>
              <a:ext uri="{FF2B5EF4-FFF2-40B4-BE49-F238E27FC236}">
                <a16:creationId xmlns:a16="http://schemas.microsoft.com/office/drawing/2014/main" id="{011489AD-6364-4599-8113-C5D43A9798E5}"/>
              </a:ext>
            </a:extLst>
          </p:cNvPr>
          <p:cNvSpPr>
            <a:spLocks noGrp="1"/>
          </p:cNvSpPr>
          <p:nvPr>
            <p:ph type="body" sz="quarter" idx="11"/>
          </p:nvPr>
        </p:nvSpPr>
        <p:spPr>
          <a:xfrm>
            <a:off x="3657600" y="1879134"/>
            <a:ext cx="6858000" cy="4723002"/>
          </a:xfrm>
        </p:spPr>
        <p:txBody>
          <a:bodyPr/>
          <a:lstStyle/>
          <a:p>
            <a:r>
              <a:rPr lang="en-US" dirty="0"/>
              <a:t>Hope Christian School believes that communication between home and school is vital to a successful Early Childhood Program.  To ensure effective communication between our staff and parents we offer the following ways:</a:t>
            </a:r>
          </a:p>
          <a:p>
            <a:pPr marL="285750" indent="-285750">
              <a:buFont typeface="Arial" panose="020B0604020202020204" pitchFamily="34" charset="0"/>
              <a:buChar char="•"/>
            </a:pPr>
            <a:r>
              <a:rPr lang="en-US" dirty="0"/>
              <a:t>We have an open-door policy- Stop by any time</a:t>
            </a:r>
          </a:p>
          <a:p>
            <a:pPr marL="285750" indent="-285750">
              <a:buFont typeface="Arial" panose="020B0604020202020204" pitchFamily="34" charset="0"/>
              <a:buChar char="•"/>
            </a:pPr>
            <a:r>
              <a:rPr lang="en-US" dirty="0"/>
              <a:t>Keep the lines of communication open- always share your concerns.</a:t>
            </a:r>
          </a:p>
          <a:p>
            <a:pPr marL="285750" indent="-285750">
              <a:buFont typeface="Arial" panose="020B0604020202020204" pitchFamily="34" charset="0"/>
              <a:buChar char="•"/>
            </a:pPr>
            <a:r>
              <a:rPr lang="en-US" dirty="0"/>
              <a:t>We frequently communicate through email, class apps, phone and social media.  Please make sure that we have a current email, phone number on file and join our social media venues. </a:t>
            </a:r>
          </a:p>
          <a:p>
            <a:pPr marL="285750" indent="-285750">
              <a:buFont typeface="Arial" panose="020B0604020202020204" pitchFamily="34" charset="0"/>
              <a:buChar char="•"/>
            </a:pPr>
            <a:r>
              <a:rPr lang="en-US" dirty="0"/>
              <a:t>Staff must cc. the Director on any communication that comes from parents. </a:t>
            </a:r>
          </a:p>
          <a:p>
            <a:pPr marL="285750" indent="-285750">
              <a:buFont typeface="Arial" panose="020B0604020202020204" pitchFamily="34" charset="0"/>
              <a:buChar char="•"/>
            </a:pPr>
            <a:r>
              <a:rPr lang="en-US" dirty="0"/>
              <a:t>School address- </a:t>
            </a:r>
            <a:r>
              <a:rPr lang="en-US" b="1" dirty="0">
                <a:solidFill>
                  <a:schemeClr val="tx2">
                    <a:lumMod val="75000"/>
                  </a:schemeClr>
                </a:solidFill>
              </a:rPr>
              <a:t>211 Elton-Adelphia Road, Freehold, NJ 07728</a:t>
            </a:r>
          </a:p>
          <a:p>
            <a:pPr marL="285750" indent="-285750">
              <a:buFont typeface="Arial" panose="020B0604020202020204" pitchFamily="34" charset="0"/>
              <a:buChar char="•"/>
            </a:pPr>
            <a:r>
              <a:rPr lang="en-US" dirty="0"/>
              <a:t>School phone number- </a:t>
            </a:r>
            <a:r>
              <a:rPr lang="en-US" b="1" dirty="0">
                <a:solidFill>
                  <a:schemeClr val="tx2">
                    <a:lumMod val="75000"/>
                  </a:schemeClr>
                </a:solidFill>
              </a:rPr>
              <a:t>(732) 462-7545    Fax: (732) 462-9320</a:t>
            </a:r>
          </a:p>
          <a:p>
            <a:pPr marL="285750" indent="-285750">
              <a:buFont typeface="Arial" panose="020B0604020202020204" pitchFamily="34" charset="0"/>
              <a:buChar char="•"/>
            </a:pPr>
            <a:r>
              <a:rPr lang="en-US" dirty="0"/>
              <a:t>Website: </a:t>
            </a:r>
            <a:r>
              <a:rPr lang="en-US" b="1" dirty="0">
                <a:solidFill>
                  <a:schemeClr val="tx2">
                    <a:lumMod val="75000"/>
                  </a:schemeClr>
                </a:solidFill>
                <a:hlinkClick r:id="rId2">
                  <a:extLst>
                    <a:ext uri="{A12FA001-AC4F-418D-AE19-62706E023703}">
                      <ahyp:hlinkClr xmlns:ahyp="http://schemas.microsoft.com/office/drawing/2018/hyperlinkcolor" val="tx"/>
                    </a:ext>
                  </a:extLst>
                </a:hlinkClick>
              </a:rPr>
              <a:t>www.hopechristianschoolfreehold.com</a:t>
            </a:r>
            <a:r>
              <a:rPr lang="en-US" b="1" dirty="0">
                <a:solidFill>
                  <a:schemeClr val="tx2">
                    <a:lumMod val="75000"/>
                  </a:schemeClr>
                </a:solidFill>
              </a:rPr>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4453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B1DF-0E3B-466D-9562-5AED9E66BDA1}"/>
              </a:ext>
            </a:extLst>
          </p:cNvPr>
          <p:cNvSpPr>
            <a:spLocks noGrp="1"/>
          </p:cNvSpPr>
          <p:nvPr>
            <p:ph type="title"/>
          </p:nvPr>
        </p:nvSpPr>
        <p:spPr>
          <a:xfrm>
            <a:off x="211017" y="422031"/>
            <a:ext cx="11027310" cy="492369"/>
          </a:xfrm>
        </p:spPr>
        <p:txBody>
          <a:bodyPr>
            <a:normAutofit fontScale="90000"/>
          </a:bodyPr>
          <a:lstStyle/>
          <a:p>
            <a:pPr algn="ctr"/>
            <a:r>
              <a:rPr lang="en-US" dirty="0"/>
              <a:t>Health and Safety </a:t>
            </a:r>
          </a:p>
        </p:txBody>
      </p:sp>
      <p:sp>
        <p:nvSpPr>
          <p:cNvPr id="3" name="Text Placeholder 2">
            <a:extLst>
              <a:ext uri="{FF2B5EF4-FFF2-40B4-BE49-F238E27FC236}">
                <a16:creationId xmlns:a16="http://schemas.microsoft.com/office/drawing/2014/main" id="{1E8A6ABD-34DD-4A66-95E7-CFD421080089}"/>
              </a:ext>
            </a:extLst>
          </p:cNvPr>
          <p:cNvSpPr>
            <a:spLocks noGrp="1"/>
          </p:cNvSpPr>
          <p:nvPr>
            <p:ph type="body" sz="quarter" idx="11"/>
          </p:nvPr>
        </p:nvSpPr>
        <p:spPr>
          <a:xfrm>
            <a:off x="143607" y="1143000"/>
            <a:ext cx="11904785" cy="5785338"/>
          </a:xfrm>
        </p:spPr>
        <p:txBody>
          <a:bodyPr/>
          <a:lstStyle/>
          <a:p>
            <a:pPr algn="ctr"/>
            <a:r>
              <a:rPr lang="en-US" dirty="0"/>
              <a:t>At Hope Christian School, the Health and Safety of your children is our number 1 priority.</a:t>
            </a:r>
          </a:p>
          <a:p>
            <a:r>
              <a:rPr lang="en-US" b="1" dirty="0"/>
              <a:t> </a:t>
            </a:r>
            <a:r>
              <a:rPr lang="en-US" sz="1400" b="1" dirty="0"/>
              <a:t>ENVIRONMENTAL</a:t>
            </a:r>
            <a:r>
              <a:rPr lang="en-US" sz="1400" dirty="0"/>
              <a:t>:   HCS has recently (2020) upgraded our HVAC ventilation system in every classroom with brand new, modern systems as well as installing Air Oasis UV Air Filtration systems in each class to help alleviate the spread of germs and viruses. Our school utilizes a disinfectant virucide fogger unit to clean multi-use areas as well as each classrooms as needed.  The building is thoroughly cleaned each evening by our cleaning staff and our teaching staff continues to clean and disinfect their class areas as needed throughout the day.</a:t>
            </a:r>
          </a:p>
          <a:p>
            <a:r>
              <a:rPr lang="en-US" sz="1400" b="1" dirty="0"/>
              <a:t>WELLNESS:  </a:t>
            </a:r>
            <a:r>
              <a:rPr lang="en-US" sz="1400" dirty="0"/>
              <a:t>Immunization records are required for enrollment and are kept current by our HCS Health Officer.  NJ State Law requires any child enrolled in a childcare center to have proper documentation of immunizations and an annual flu shot on file at the center.  These records are audited annually by the Freehold Health Department.</a:t>
            </a:r>
          </a:p>
          <a:p>
            <a:r>
              <a:rPr lang="en-US" sz="1400" b="1" dirty="0"/>
              <a:t>MEDICATION ADMINISTRATION:  </a:t>
            </a:r>
            <a:r>
              <a:rPr lang="en-US" sz="1400" dirty="0"/>
              <a:t>Whenever possible, it is best that medication be given at home.  If your child is receiving medication for an illness, the child should remain home to receive the medication until illness is over.  HCS does not administer over the counter medications such as cough suppressants, decongestants, fever reducers, pain relievers, etc.  If your child has a chronic health condition requiring medication, please discuss this with our Health Officer and Director.  Any medications that are kept in the school must be in the original labeled boxes, kept in the office and accompanied by a formal Medication Administration form signed by a physician and including the child’s name, medication, procedures, doses, instructions and a picture of the child on the outside.</a:t>
            </a:r>
          </a:p>
          <a:p>
            <a:r>
              <a:rPr lang="en-US" sz="1400" b="1" dirty="0"/>
              <a:t>ALLERGIES:  </a:t>
            </a:r>
            <a:r>
              <a:rPr lang="en-US" sz="1400" dirty="0"/>
              <a:t>Please be sure that HCS is aware of any allergies or food restrictions that you child may have.  If your child requires an EpiPen, please follow all procedures mentioned above.</a:t>
            </a:r>
          </a:p>
          <a:p>
            <a:r>
              <a:rPr lang="en-US" sz="1400" b="1" dirty="0"/>
              <a:t>ACCIDENTS:  </a:t>
            </a:r>
            <a:r>
              <a:rPr lang="en-US" sz="1400" dirty="0"/>
              <a:t>In cases of minor injury or accident, staff shall administer basic first aid.  The injury will be assessed, most injuries will require a band-aid and some consoling.  In the event of a more serious injury or any injury involving the head, the parent will be notified immediately by phone.  An accident report will be completed for all injuries and accidents. The accident report will be shared with parent at pick up for signature and the report will be kept in a binder in the main office. </a:t>
            </a:r>
          </a:p>
          <a:p>
            <a:r>
              <a:rPr lang="en-US" sz="1400" b="1" dirty="0"/>
              <a:t>FIRE SAFETY:  </a:t>
            </a:r>
            <a:r>
              <a:rPr lang="en-US" sz="1400" dirty="0"/>
              <a:t>During the school year, we conduct fire drills monthly and train the children for a lock down event by use of a fun , non-frightening game.</a:t>
            </a:r>
          </a:p>
          <a:p>
            <a:endParaRPr lang="en-US" dirty="0"/>
          </a:p>
        </p:txBody>
      </p:sp>
    </p:spTree>
    <p:extLst>
      <p:ext uri="{BB962C8B-B14F-4D97-AF65-F5344CB8AC3E}">
        <p14:creationId xmlns:p14="http://schemas.microsoft.com/office/powerpoint/2010/main" val="343199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54D-92ED-4723-9767-245E3039764D}"/>
              </a:ext>
            </a:extLst>
          </p:cNvPr>
          <p:cNvSpPr>
            <a:spLocks noGrp="1"/>
          </p:cNvSpPr>
          <p:nvPr>
            <p:ph type="title"/>
          </p:nvPr>
        </p:nvSpPr>
        <p:spPr>
          <a:xfrm>
            <a:off x="2101362" y="105156"/>
            <a:ext cx="6400800" cy="685800"/>
          </a:xfrm>
        </p:spPr>
        <p:txBody>
          <a:bodyPr/>
          <a:lstStyle/>
          <a:p>
            <a:pPr algn="ctr"/>
            <a:r>
              <a:rPr lang="en-US" dirty="0"/>
              <a:t>Illness Policy</a:t>
            </a:r>
          </a:p>
        </p:txBody>
      </p:sp>
      <p:sp>
        <p:nvSpPr>
          <p:cNvPr id="3" name="Text Placeholder 2">
            <a:extLst>
              <a:ext uri="{FF2B5EF4-FFF2-40B4-BE49-F238E27FC236}">
                <a16:creationId xmlns:a16="http://schemas.microsoft.com/office/drawing/2014/main" id="{4AEE53E6-35D6-4D72-8052-F8CECCD6BFEF}"/>
              </a:ext>
            </a:extLst>
          </p:cNvPr>
          <p:cNvSpPr>
            <a:spLocks noGrp="1"/>
          </p:cNvSpPr>
          <p:nvPr>
            <p:ph type="body" sz="quarter" idx="11"/>
          </p:nvPr>
        </p:nvSpPr>
        <p:spPr>
          <a:xfrm>
            <a:off x="107005" y="1079770"/>
            <a:ext cx="11994204" cy="5673074"/>
          </a:xfrm>
        </p:spPr>
        <p:txBody>
          <a:bodyPr>
            <a:normAutofit fontScale="92500" lnSpcReduction="20000"/>
          </a:bodyPr>
          <a:lstStyle/>
          <a:p>
            <a:pPr algn="ctr"/>
            <a:endParaRPr lang="en-US" dirty="0"/>
          </a:p>
          <a:p>
            <a:pPr marL="0" marR="0" algn="ctr">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Hope Christian School serves well children and shall not permit a child who has any of the illnesses or symptoms listed below to be admitted to the school or to stay in school shall the illness begin after arrival.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We will strictly enforce this policy for the well-being of all the children and staff at Hope Christian School.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symptoms and illnesses shall include, but not be limited to, any of the following: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Fever over 100 degrees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Two or more episodes of diarrhea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Severe pain or discomfort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Vomiting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Red eyes with discharge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Lethargy that is more than expected tiredness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Unexplained skin rash or skin lesions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Infected, untreated skin patches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Difficulty breathing or severe coughing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Times New Roman" panose="02020603050405020304" pitchFamily="18"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Mouth sores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a child who has been admitted to the school manifests any of the above illnesses or symptoms, he or she will be removed from class and parent/guardian will be called for immediate pickup.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child must be symptom free for 24 hours before returning to school and in some cases, may require a doctor’s note upon return.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pic>
        <p:nvPicPr>
          <p:cNvPr id="5" name="Picture 4">
            <a:extLst>
              <a:ext uri="{FF2B5EF4-FFF2-40B4-BE49-F238E27FC236}">
                <a16:creationId xmlns:a16="http://schemas.microsoft.com/office/drawing/2014/main" id="{5B2F7B6C-577B-45D4-8C81-E6AF2EE3FA8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08195" y="105156"/>
            <a:ext cx="632299" cy="632299"/>
          </a:xfrm>
          <a:prstGeom prst="rect">
            <a:avLst/>
          </a:prstGeom>
        </p:spPr>
      </p:pic>
    </p:spTree>
    <p:extLst>
      <p:ext uri="{BB962C8B-B14F-4D97-AF65-F5344CB8AC3E}">
        <p14:creationId xmlns:p14="http://schemas.microsoft.com/office/powerpoint/2010/main" val="83529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3B91-C7C7-45A8-9DCA-14788E15807E}"/>
              </a:ext>
            </a:extLst>
          </p:cNvPr>
          <p:cNvSpPr>
            <a:spLocks noGrp="1"/>
          </p:cNvSpPr>
          <p:nvPr>
            <p:ph type="title"/>
          </p:nvPr>
        </p:nvSpPr>
        <p:spPr>
          <a:xfrm>
            <a:off x="3061983" y="1049632"/>
            <a:ext cx="7801760" cy="977878"/>
          </a:xfrm>
        </p:spPr>
        <p:txBody>
          <a:bodyPr>
            <a:normAutofit/>
          </a:bodyPr>
          <a:lstStyle/>
          <a:p>
            <a:pPr algn="ctr"/>
            <a:r>
              <a:rPr lang="en-US" sz="1100" b="1" dirty="0">
                <a:solidFill>
                  <a:srgbClr val="00B0F0"/>
                </a:solidFill>
              </a:rPr>
              <a:t>MORE HOPE CHRISTIAN SCHOOL POLICIES AND PROCEDURES</a:t>
            </a:r>
            <a:br>
              <a:rPr lang="en-US" sz="1100" b="1" dirty="0">
                <a:solidFill>
                  <a:schemeClr val="tx2"/>
                </a:solidFill>
              </a:rPr>
            </a:br>
            <a:br>
              <a:rPr lang="en-US" sz="1100" b="1" dirty="0">
                <a:solidFill>
                  <a:schemeClr val="tx2"/>
                </a:solidFill>
              </a:rPr>
            </a:br>
            <a:r>
              <a:rPr lang="en-US" sz="1400" b="1" dirty="0">
                <a:solidFill>
                  <a:schemeClr val="tx2"/>
                </a:solidFill>
                <a:latin typeface="+mn-lt"/>
              </a:rPr>
              <a:t> Screen Time Policy</a:t>
            </a:r>
          </a:p>
        </p:txBody>
      </p:sp>
      <p:sp>
        <p:nvSpPr>
          <p:cNvPr id="3" name="Text Placeholder 2">
            <a:extLst>
              <a:ext uri="{FF2B5EF4-FFF2-40B4-BE49-F238E27FC236}">
                <a16:creationId xmlns:a16="http://schemas.microsoft.com/office/drawing/2014/main" id="{0DC29E5B-9F0F-4629-ACEC-D2A308A3EB8B}"/>
              </a:ext>
            </a:extLst>
          </p:cNvPr>
          <p:cNvSpPr>
            <a:spLocks noGrp="1"/>
          </p:cNvSpPr>
          <p:nvPr>
            <p:ph type="body" sz="quarter" idx="11"/>
          </p:nvPr>
        </p:nvSpPr>
        <p:spPr>
          <a:xfrm>
            <a:off x="3061983" y="1538571"/>
            <a:ext cx="7949728" cy="5482205"/>
          </a:xfrm>
        </p:spPr>
        <p:txBody>
          <a:bodyPr>
            <a:normAutofit/>
          </a:bodyPr>
          <a:lstStyle/>
          <a:p>
            <a:r>
              <a:rPr lang="en-US" sz="1400" dirty="0"/>
              <a:t>The use of a television, computers, and other video equipment shall be limited to educational and instructional use, shall be age and developmentally appropriate, and shall not be used as a substitute for planned activities or for passive viewing. Total media time should never exceed one hour a month.</a:t>
            </a:r>
          </a:p>
          <a:p>
            <a:r>
              <a:rPr lang="en-US" sz="1400" dirty="0"/>
              <a:t>It is our philosophy that children receive plenty of screen time outside of school and that in class technology should not replace activities that are important for children’s development like creative play, real life exploration, physical activity, conversation and social interactions.</a:t>
            </a:r>
          </a:p>
          <a:p>
            <a:r>
              <a:rPr lang="en-US" sz="1400" dirty="0"/>
              <a:t>Television, computers, and other video equipment are prohibited for children under the age of two. </a:t>
            </a:r>
          </a:p>
          <a:p>
            <a:r>
              <a:rPr lang="en-US" sz="1400" dirty="0">
                <a:solidFill>
                  <a:schemeClr val="tx2"/>
                </a:solidFill>
              </a:rPr>
              <a:t>                                                                             </a:t>
            </a:r>
            <a:r>
              <a:rPr lang="en-US" sz="1400" b="1" dirty="0">
                <a:solidFill>
                  <a:schemeClr val="tx2"/>
                </a:solidFill>
              </a:rPr>
              <a:t>Nut Free Policy</a:t>
            </a:r>
          </a:p>
          <a:p>
            <a:pPr algn="l"/>
            <a:r>
              <a:rPr lang="en-US" sz="1400" b="0" i="0" dirty="0">
                <a:solidFill>
                  <a:srgbClr val="000000"/>
                </a:solidFill>
                <a:effectLst/>
                <a:latin typeface="pg-6ff1a"/>
              </a:rPr>
              <a:t>The School/Building </a:t>
            </a:r>
            <a:r>
              <a:rPr lang="en-US" sz="1400" dirty="0">
                <a:solidFill>
                  <a:srgbClr val="000000"/>
                </a:solidFill>
                <a:latin typeface="pg-6ff1a"/>
              </a:rPr>
              <a:t>strives to be a</a:t>
            </a:r>
            <a:r>
              <a:rPr lang="en-US" sz="1400" b="0" i="0" dirty="0">
                <a:solidFill>
                  <a:srgbClr val="000000"/>
                </a:solidFill>
                <a:effectLst/>
                <a:latin typeface="pg-6ff1a"/>
              </a:rPr>
              <a:t> “nut free” environment. Please check the ingredients on all snacks carefully and do not send in any snacks/food that may contain traces of peanuts or tree nuts</a:t>
            </a:r>
          </a:p>
          <a:p>
            <a:pPr algn="l"/>
            <a:r>
              <a:rPr lang="en-US" sz="1400" dirty="0">
                <a:solidFill>
                  <a:srgbClr val="000000"/>
                </a:solidFill>
                <a:latin typeface="pg-6ff1a"/>
              </a:rPr>
              <a:t>                                                                          </a:t>
            </a:r>
            <a:r>
              <a:rPr lang="en-US" sz="1400" b="1" dirty="0">
                <a:solidFill>
                  <a:schemeClr val="tx2"/>
                </a:solidFill>
              </a:rPr>
              <a:t> Bathroom Policy</a:t>
            </a:r>
          </a:p>
          <a:p>
            <a:r>
              <a:rPr lang="en-US" sz="1400" dirty="0">
                <a:solidFill>
                  <a:schemeClr val="tx1"/>
                </a:solidFill>
              </a:rPr>
              <a:t> The children in our Toddler (2’s) class do not need to be potty- trained and the staff will assist you with the potty-training process.  3-year-old classes and above must be completely potty-trained. </a:t>
            </a:r>
          </a:p>
          <a:p>
            <a:pPr algn="ctr"/>
            <a:r>
              <a:rPr lang="en-US" sz="1400" b="1" dirty="0">
                <a:solidFill>
                  <a:schemeClr val="tx2"/>
                </a:solidFill>
              </a:rPr>
              <a:t>Birthdays and Celebrations</a:t>
            </a:r>
          </a:p>
          <a:p>
            <a:pPr algn="ctr"/>
            <a:r>
              <a:rPr lang="en-US" sz="1400" dirty="0">
                <a:solidFill>
                  <a:schemeClr val="tx1"/>
                </a:solidFill>
              </a:rPr>
              <a:t>Hope Christian School loves to celebrate holidays and your children’s birthdays.  Please speak with your child’s teacher about supplying treats for these events. (see nut free policy)</a:t>
            </a:r>
          </a:p>
          <a:p>
            <a:pPr algn="ctr"/>
            <a:r>
              <a:rPr lang="en-US" sz="1400" b="1" dirty="0">
                <a:solidFill>
                  <a:schemeClr val="tx2"/>
                </a:solidFill>
              </a:rPr>
              <a:t>Teacher Requests</a:t>
            </a:r>
          </a:p>
          <a:p>
            <a:pPr algn="ctr"/>
            <a:r>
              <a:rPr lang="en-US" sz="1400" dirty="0">
                <a:solidFill>
                  <a:schemeClr val="tx1"/>
                </a:solidFill>
              </a:rPr>
              <a:t>While we do our best to honor specific teacher requests, please keep in mind that it may not always be possible</a:t>
            </a:r>
          </a:p>
          <a:p>
            <a:pPr algn="ctr"/>
            <a:endParaRPr lang="en-US" sz="1400" dirty="0">
              <a:solidFill>
                <a:schemeClr val="tx1"/>
              </a:solidFill>
            </a:endParaRPr>
          </a:p>
          <a:p>
            <a:endParaRPr lang="en-US" sz="1400" dirty="0">
              <a:solidFill>
                <a:srgbClr val="002060"/>
              </a:solidFill>
            </a:endParaRPr>
          </a:p>
          <a:p>
            <a:endParaRPr lang="en-US" sz="1400" dirty="0">
              <a:solidFill>
                <a:srgbClr val="002060"/>
              </a:solidFill>
            </a:endParaRPr>
          </a:p>
          <a:p>
            <a:endParaRPr lang="en-US" sz="1400" dirty="0">
              <a:solidFill>
                <a:srgbClr val="002060"/>
              </a:solidFill>
            </a:endParaRPr>
          </a:p>
          <a:p>
            <a:endParaRPr lang="en-US" sz="1400" dirty="0">
              <a:solidFill>
                <a:srgbClr val="002060"/>
              </a:solidFill>
            </a:endParaRPr>
          </a:p>
          <a:p>
            <a:endParaRPr lang="en-US" sz="1400" dirty="0"/>
          </a:p>
        </p:txBody>
      </p:sp>
    </p:spTree>
    <p:extLst>
      <p:ext uri="{BB962C8B-B14F-4D97-AF65-F5344CB8AC3E}">
        <p14:creationId xmlns:p14="http://schemas.microsoft.com/office/powerpoint/2010/main" val="306366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139F69-90DB-4363-99C1-CDD094EED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9406BD-50CF-4752-A700-27CAE88539AC}"/>
              </a:ext>
            </a:extLst>
          </p:cNvPr>
          <p:cNvSpPr>
            <a:spLocks noGrp="1"/>
          </p:cNvSpPr>
          <p:nvPr>
            <p:ph type="title"/>
          </p:nvPr>
        </p:nvSpPr>
        <p:spPr>
          <a:xfrm>
            <a:off x="2212022" y="595398"/>
            <a:ext cx="8653201" cy="632768"/>
          </a:xfrm>
        </p:spPr>
        <p:txBody>
          <a:bodyPr vert="horz" lIns="91440" tIns="45720" rIns="91440" bIns="45720" rtlCol="0" anchor="t">
            <a:normAutofit/>
          </a:bodyPr>
          <a:lstStyle/>
          <a:p>
            <a:pPr algn="ctr"/>
            <a:r>
              <a:rPr lang="en-US" sz="2800" kern="1200" dirty="0">
                <a:solidFill>
                  <a:schemeClr val="tx2"/>
                </a:solidFill>
                <a:latin typeface="+mj-lt"/>
                <a:ea typeface="+mj-ea"/>
                <a:cs typeface="+mj-cs"/>
              </a:rPr>
              <a:t>Hope Christian School 2024-2025 Tuition Policy</a:t>
            </a:r>
          </a:p>
        </p:txBody>
      </p:sp>
      <p:grpSp>
        <p:nvGrpSpPr>
          <p:cNvPr id="18" name="Group 11">
            <a:extLst>
              <a:ext uri="{FF2B5EF4-FFF2-40B4-BE49-F238E27FC236}">
                <a16:creationId xmlns:a16="http://schemas.microsoft.com/office/drawing/2014/main" id="{EF5608BC-985E-44AE-8C56-1C7990286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9" name="Freeform 6">
              <a:extLst>
                <a:ext uri="{FF2B5EF4-FFF2-40B4-BE49-F238E27FC236}">
                  <a16:creationId xmlns:a16="http://schemas.microsoft.com/office/drawing/2014/main" id="{FF652A2A-BC90-4341-B339-840F6E1C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20" name="Freeform 6">
              <a:extLst>
                <a:ext uri="{FF2B5EF4-FFF2-40B4-BE49-F238E27FC236}">
                  <a16:creationId xmlns:a16="http://schemas.microsoft.com/office/drawing/2014/main" id="{E55F3E59-21AB-424D-B654-E1B9E304F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a:p>
          </p:txBody>
        </p:sp>
      </p:grpSp>
      <p:sp>
        <p:nvSpPr>
          <p:cNvPr id="5" name="Rectangle 1">
            <a:extLst>
              <a:ext uri="{FF2B5EF4-FFF2-40B4-BE49-F238E27FC236}">
                <a16:creationId xmlns:a16="http://schemas.microsoft.com/office/drawing/2014/main" id="{20CA80C3-4E39-4C53-B8A1-5009CF23B6E2}"/>
              </a:ext>
            </a:extLst>
          </p:cNvPr>
          <p:cNvSpPr>
            <a:spLocks noGrp="1" noChangeArrowheads="1"/>
          </p:cNvSpPr>
          <p:nvPr>
            <p:ph type="body" sz="quarter" idx="11"/>
          </p:nvPr>
        </p:nvSpPr>
        <p:spPr bwMode="auto">
          <a:xfrm>
            <a:off x="1251678" y="1837189"/>
            <a:ext cx="6015897" cy="482367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spcBef>
                <a:spcPct val="0"/>
              </a:spcBef>
              <a:spcAft>
                <a:spcPts val="600"/>
              </a:spcAft>
              <a:buClrTx/>
              <a:buSzTx/>
              <a:buFont typeface="Arial" panose="020B0604020202020204" pitchFamily="34" charset="0"/>
              <a:buChar char="•"/>
              <a:tabLst/>
            </a:pPr>
            <a:r>
              <a:rPr kumimoji="0" lang="en-US" altLang="en-US" sz="1200" i="0" strike="noStrike" cap="none" normalizeH="0" baseline="0" dirty="0">
                <a:ln>
                  <a:noFill/>
                </a:ln>
                <a:solidFill>
                  <a:schemeClr val="tx1">
                    <a:alpha val="60000"/>
                  </a:schemeClr>
                </a:solidFill>
                <a:effectLst/>
              </a:rPr>
              <a:t>The Annual payments are broken into ten increments – </a:t>
            </a:r>
            <a:r>
              <a:rPr kumimoji="0" lang="en-US" altLang="en-US" sz="1200" b="1" i="0" strike="noStrike" cap="none" normalizeH="0" baseline="0" dirty="0">
                <a:ln>
                  <a:noFill/>
                </a:ln>
                <a:solidFill>
                  <a:schemeClr val="tx1">
                    <a:alpha val="60000"/>
                  </a:schemeClr>
                </a:solidFill>
                <a:effectLst/>
              </a:rPr>
              <a:t>you </a:t>
            </a:r>
            <a:r>
              <a:rPr lang="en-US" altLang="en-US" sz="1200" b="1" dirty="0">
                <a:solidFill>
                  <a:schemeClr val="tx1">
                    <a:alpha val="60000"/>
                  </a:schemeClr>
                </a:solidFill>
              </a:rPr>
              <a:t>pay</a:t>
            </a:r>
            <a:r>
              <a:rPr kumimoji="0" lang="en-US" altLang="en-US" sz="1200" b="1" i="0" strike="noStrike" cap="none" normalizeH="0" baseline="0" dirty="0">
                <a:ln>
                  <a:noFill/>
                </a:ln>
                <a:solidFill>
                  <a:schemeClr val="tx1">
                    <a:alpha val="60000"/>
                  </a:schemeClr>
                </a:solidFill>
                <a:effectLst/>
              </a:rPr>
              <a:t> the first increment with this application</a:t>
            </a:r>
            <a:r>
              <a:rPr kumimoji="0" lang="en-US" altLang="en-US" sz="1200" i="0" strike="noStrike" cap="none" normalizeH="0" baseline="0" dirty="0">
                <a:ln>
                  <a:noFill/>
                </a:ln>
                <a:solidFill>
                  <a:schemeClr val="tx1">
                    <a:alpha val="60000"/>
                  </a:schemeClr>
                </a:solidFill>
                <a:effectLst/>
              </a:rPr>
              <a:t>. The </a:t>
            </a:r>
            <a:r>
              <a:rPr lang="en-US" altLang="en-US" sz="1200" dirty="0">
                <a:solidFill>
                  <a:schemeClr val="tx1">
                    <a:alpha val="60000"/>
                  </a:schemeClr>
                </a:solidFill>
              </a:rPr>
              <a:t>next payment</a:t>
            </a:r>
            <a:r>
              <a:rPr kumimoji="0" lang="en-US" altLang="en-US" sz="1200" i="0" strike="noStrike" cap="none" normalizeH="0" baseline="0" dirty="0">
                <a:ln>
                  <a:noFill/>
                </a:ln>
                <a:solidFill>
                  <a:schemeClr val="tx1">
                    <a:alpha val="60000"/>
                  </a:schemeClr>
                </a:solidFill>
                <a:effectLst/>
              </a:rPr>
              <a:t> is due on or before September 15</a:t>
            </a:r>
            <a:r>
              <a:rPr kumimoji="0" lang="en-US" altLang="en-US" sz="1200" i="0" strike="noStrike" cap="none" normalizeH="0" baseline="30000" dirty="0">
                <a:ln>
                  <a:noFill/>
                </a:ln>
                <a:solidFill>
                  <a:schemeClr val="tx1">
                    <a:alpha val="60000"/>
                  </a:schemeClr>
                </a:solidFill>
                <a:effectLst/>
              </a:rPr>
              <a:t>th</a:t>
            </a:r>
            <a:r>
              <a:rPr kumimoji="0" lang="en-US" altLang="en-US" sz="1200" i="0" strike="noStrike" cap="none" normalizeH="0" baseline="0" dirty="0">
                <a:ln>
                  <a:noFill/>
                </a:ln>
                <a:solidFill>
                  <a:schemeClr val="tx1">
                    <a:alpha val="60000"/>
                  </a:schemeClr>
                </a:solidFill>
                <a:effectLst/>
              </a:rPr>
              <a:t> and each of the nine remaining increments are due on the 15th of each month and considered late after the 15</a:t>
            </a:r>
            <a:r>
              <a:rPr kumimoji="0" lang="en-US" altLang="en-US" sz="1200" i="0" strike="noStrike" cap="none" normalizeH="0" baseline="30000" dirty="0">
                <a:ln>
                  <a:noFill/>
                </a:ln>
                <a:solidFill>
                  <a:schemeClr val="tx1">
                    <a:alpha val="60000"/>
                  </a:schemeClr>
                </a:solidFill>
                <a:effectLst/>
              </a:rPr>
              <a:t>th</a:t>
            </a:r>
            <a:r>
              <a:rPr kumimoji="0" lang="en-US" altLang="en-US" sz="1200" i="0" strike="noStrike" cap="none" normalizeH="0" baseline="0" dirty="0">
                <a:ln>
                  <a:noFill/>
                </a:ln>
                <a:solidFill>
                  <a:schemeClr val="tx1">
                    <a:alpha val="60000"/>
                  </a:schemeClr>
                </a:solidFill>
                <a:effectLst/>
              </a:rPr>
              <a:t>. Nine remaining payments begin in September thru May.</a:t>
            </a:r>
            <a:endParaRPr lang="en-US" altLang="en-US" sz="1200" dirty="0">
              <a:solidFill>
                <a:schemeClr val="tx1">
                  <a:alpha val="60000"/>
                </a:schemeClr>
              </a:solidFill>
            </a:endParaRPr>
          </a:p>
          <a:p>
            <a:pPr marL="0" marR="0" lvl="0" indent="-228600" fontAlgn="base">
              <a:spcBef>
                <a:spcPct val="0"/>
              </a:spcBef>
              <a:spcAft>
                <a:spcPts val="600"/>
              </a:spcAft>
              <a:buClrTx/>
              <a:buSzTx/>
              <a:buFont typeface="Arial" panose="020B0604020202020204" pitchFamily="34" charset="0"/>
              <a:buChar char="•"/>
              <a:tabLst/>
            </a:pPr>
            <a:r>
              <a:rPr kumimoji="0" lang="en-US" altLang="en-US" sz="1200" b="1" i="0" u="sng" strike="noStrike" cap="none" normalizeH="0" baseline="0" dirty="0">
                <a:ln>
                  <a:noFill/>
                </a:ln>
                <a:solidFill>
                  <a:schemeClr val="tx1">
                    <a:alpha val="60000"/>
                  </a:schemeClr>
                </a:solidFill>
                <a:effectLst/>
              </a:rPr>
              <a:t>Tuition payments must be kept current</a:t>
            </a:r>
            <a:r>
              <a:rPr kumimoji="0" lang="en-US" altLang="en-US" sz="1200" b="1" i="0" u="none" strike="noStrike" cap="none" normalizeH="0" baseline="0" dirty="0">
                <a:ln>
                  <a:noFill/>
                </a:ln>
                <a:solidFill>
                  <a:schemeClr val="tx1">
                    <a:alpha val="60000"/>
                  </a:schemeClr>
                </a:solidFill>
                <a:effectLst/>
              </a:rPr>
              <a:t>.</a:t>
            </a:r>
            <a:r>
              <a:rPr kumimoji="0" lang="en-US" altLang="en-US" sz="1200" b="0" i="0" u="none" strike="noStrike" cap="none" normalizeH="0" baseline="0" dirty="0">
                <a:ln>
                  <a:noFill/>
                </a:ln>
                <a:solidFill>
                  <a:schemeClr val="tx1">
                    <a:alpha val="60000"/>
                  </a:schemeClr>
                </a:solidFill>
                <a:effectLst/>
              </a:rPr>
              <a:t> Failure to do this could jeopardize the child’s continued enrollment and/or acceptance of future applications.</a:t>
            </a:r>
          </a:p>
          <a:p>
            <a:pPr marL="0" marR="0" lvl="0" indent="-228600" fontAlgn="base">
              <a:spcBef>
                <a:spcPct val="0"/>
              </a:spcBef>
              <a:spcAft>
                <a:spcPts val="600"/>
              </a:spcAft>
              <a:buClrTx/>
              <a:buSzTx/>
              <a:buFont typeface="Arial" panose="020B0604020202020204" pitchFamily="34" charset="0"/>
              <a:buChar char="•"/>
              <a:tabLst/>
            </a:pPr>
            <a:r>
              <a:rPr kumimoji="0" lang="en-US" altLang="en-US" sz="1200" i="0" strike="noStrike" cap="none" normalizeH="0" baseline="0" dirty="0">
                <a:ln>
                  <a:noFill/>
                </a:ln>
                <a:solidFill>
                  <a:schemeClr val="tx1">
                    <a:alpha val="60000"/>
                  </a:schemeClr>
                </a:solidFill>
                <a:effectLst/>
              </a:rPr>
              <a:t>No remission </a:t>
            </a:r>
            <a:r>
              <a:rPr kumimoji="0" lang="en-US" altLang="en-US" sz="1200" b="0" i="0" u="none" strike="noStrike" cap="none" normalizeH="0" baseline="0" dirty="0">
                <a:ln>
                  <a:noFill/>
                </a:ln>
                <a:solidFill>
                  <a:schemeClr val="tx1">
                    <a:alpha val="60000"/>
                  </a:schemeClr>
                </a:solidFill>
                <a:effectLst/>
              </a:rPr>
              <a:t>of the charge is made in case of enforced </a:t>
            </a:r>
            <a:r>
              <a:rPr lang="en-US" altLang="en-US" sz="1200" dirty="0">
                <a:solidFill>
                  <a:schemeClr val="tx1">
                    <a:alpha val="60000"/>
                  </a:schemeClr>
                </a:solidFill>
              </a:rPr>
              <a:t>or voluntary withdrawal</a:t>
            </a:r>
            <a:r>
              <a:rPr kumimoji="0" lang="en-US" altLang="en-US" sz="1200" b="0" i="0" u="none" strike="noStrike" cap="none" normalizeH="0" baseline="0" dirty="0">
                <a:ln>
                  <a:noFill/>
                </a:ln>
                <a:solidFill>
                  <a:schemeClr val="tx1">
                    <a:alpha val="60000"/>
                  </a:schemeClr>
                </a:solidFill>
                <a:effectLst/>
              </a:rPr>
              <a:t>.  </a:t>
            </a:r>
          </a:p>
          <a:p>
            <a:pPr marL="0" marR="0" lvl="0" indent="-228600" fontAlgn="base">
              <a:spcBef>
                <a:spcPct val="0"/>
              </a:spcBef>
              <a:spcAft>
                <a:spcPts val="60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alpha val="60000"/>
                  </a:schemeClr>
                </a:solidFill>
                <a:effectLst/>
              </a:rPr>
              <a:t> There is an annual registration fee of $</a:t>
            </a:r>
            <a:r>
              <a:rPr lang="en-US" altLang="en-US" sz="1200" dirty="0">
                <a:solidFill>
                  <a:schemeClr val="tx1">
                    <a:alpha val="60000"/>
                  </a:schemeClr>
                </a:solidFill>
              </a:rPr>
              <a:t>40</a:t>
            </a:r>
            <a:r>
              <a:rPr kumimoji="0" lang="en-US" altLang="en-US" sz="1200" b="0" i="0" u="none" strike="noStrike" cap="none" normalizeH="0" baseline="0" dirty="0">
                <a:ln>
                  <a:noFill/>
                </a:ln>
                <a:solidFill>
                  <a:schemeClr val="tx1">
                    <a:alpha val="60000"/>
                  </a:schemeClr>
                </a:solidFill>
                <a:effectLst/>
              </a:rPr>
              <a:t> per family.</a:t>
            </a:r>
          </a:p>
          <a:p>
            <a:pPr marL="0" marR="0" lvl="0" indent="-228600" fontAlgn="base">
              <a:spcBef>
                <a:spcPct val="0"/>
              </a:spcBef>
              <a:spcAft>
                <a:spcPts val="600"/>
              </a:spcAft>
              <a:buClrTx/>
              <a:buSzTx/>
              <a:buFont typeface="Arial" panose="020B0604020202020204" pitchFamily="34" charset="0"/>
              <a:buChar char="•"/>
              <a:tabLst/>
            </a:pPr>
            <a:r>
              <a:rPr lang="en-US" altLang="en-US" sz="1200" dirty="0">
                <a:solidFill>
                  <a:schemeClr val="tx1">
                    <a:alpha val="60000"/>
                  </a:schemeClr>
                </a:solidFill>
              </a:rPr>
              <a:t>10 % second child discount (on lesser amount)</a:t>
            </a:r>
            <a:endParaRPr kumimoji="0" lang="en-US" altLang="en-US" sz="1200" b="0" i="0" u="none" strike="noStrike" cap="none" normalizeH="0" baseline="0" dirty="0">
              <a:ln>
                <a:noFill/>
              </a:ln>
              <a:solidFill>
                <a:schemeClr val="tx1">
                  <a:alpha val="60000"/>
                </a:schemeClr>
              </a:solidFill>
              <a:effectLst/>
            </a:endParaRPr>
          </a:p>
          <a:p>
            <a:pPr marL="0" marR="0" lvl="0" indent="-228600" fontAlgn="base">
              <a:spcBef>
                <a:spcPct val="0"/>
              </a:spcBef>
              <a:spcAft>
                <a:spcPts val="600"/>
              </a:spcAft>
              <a:buClrTx/>
              <a:buSzTx/>
              <a:buFont typeface="Arial" panose="020B0604020202020204" pitchFamily="34" charset="0"/>
              <a:buChar char="•"/>
              <a:tabLst/>
            </a:pPr>
            <a:r>
              <a:rPr lang="en-US" altLang="en-US" sz="1200" dirty="0">
                <a:solidFill>
                  <a:schemeClr val="tx1">
                    <a:alpha val="60000"/>
                  </a:schemeClr>
                </a:solidFill>
              </a:rPr>
              <a:t>Registration fee is non-refundable, and 1</a:t>
            </a:r>
            <a:r>
              <a:rPr lang="en-US" altLang="en-US" sz="1200" baseline="30000" dirty="0">
                <a:solidFill>
                  <a:schemeClr val="tx1">
                    <a:alpha val="60000"/>
                  </a:schemeClr>
                </a:solidFill>
              </a:rPr>
              <a:t>st</a:t>
            </a:r>
            <a:r>
              <a:rPr lang="en-US" altLang="en-US" sz="1200" dirty="0">
                <a:solidFill>
                  <a:schemeClr val="tx1">
                    <a:alpha val="60000"/>
                  </a:schemeClr>
                </a:solidFill>
              </a:rPr>
              <a:t> increment is not refundable </a:t>
            </a:r>
            <a:r>
              <a:rPr kumimoji="0" lang="en-US" altLang="en-US" sz="1200" u="none" strike="noStrike" cap="none" normalizeH="0" baseline="0" dirty="0">
                <a:ln>
                  <a:noFill/>
                </a:ln>
                <a:solidFill>
                  <a:schemeClr val="tx1">
                    <a:alpha val="60000"/>
                  </a:schemeClr>
                </a:solidFill>
                <a:effectLst/>
              </a:rPr>
              <a:t>after June 1</a:t>
            </a:r>
            <a:r>
              <a:rPr kumimoji="0" lang="en-US" altLang="en-US" sz="1200" u="none" strike="noStrike" cap="none" normalizeH="0" baseline="30000" dirty="0">
                <a:ln>
                  <a:noFill/>
                </a:ln>
                <a:solidFill>
                  <a:schemeClr val="tx1">
                    <a:alpha val="60000"/>
                  </a:schemeClr>
                </a:solidFill>
                <a:effectLst/>
              </a:rPr>
              <a:t>st.</a:t>
            </a:r>
          </a:p>
          <a:p>
            <a:pPr marL="0" marR="0" lvl="0" indent="-228600" fontAlgn="base">
              <a:spcBef>
                <a:spcPct val="0"/>
              </a:spcBef>
              <a:spcAft>
                <a:spcPts val="600"/>
              </a:spcAft>
              <a:buClrTx/>
              <a:buSzTx/>
              <a:buFont typeface="Arial" panose="020B0604020202020204" pitchFamily="34" charset="0"/>
              <a:buChar char="•"/>
              <a:tabLst/>
            </a:pPr>
            <a:endParaRPr kumimoji="0" lang="en-US" altLang="en-US" sz="1200" u="none" strike="noStrike" cap="none" normalizeH="0" baseline="30000" dirty="0">
              <a:ln>
                <a:noFill/>
              </a:ln>
              <a:solidFill>
                <a:schemeClr val="tx1">
                  <a:alpha val="60000"/>
                </a:schemeClr>
              </a:solidFill>
              <a:effectLst/>
            </a:endParaRPr>
          </a:p>
          <a:p>
            <a:pPr marL="285750" marR="0" lvl="0" indent="-285750" fontAlgn="base">
              <a:spcBef>
                <a:spcPct val="0"/>
              </a:spcBef>
              <a:spcAft>
                <a:spcPts val="600"/>
              </a:spcAft>
              <a:buClrTx/>
              <a:buSzTx/>
              <a:buFont typeface="Arial" panose="020B0604020202020204" pitchFamily="34" charset="0"/>
              <a:buChar char="•"/>
              <a:tabLst/>
            </a:pPr>
            <a:r>
              <a:rPr lang="en-US" altLang="en-US" i="0" baseline="30000" dirty="0">
                <a:solidFill>
                  <a:schemeClr val="tx1">
                    <a:alpha val="60000"/>
                  </a:schemeClr>
                </a:solidFill>
              </a:rPr>
              <a:t>Our preferred method of tuition payment is </a:t>
            </a:r>
            <a:r>
              <a:rPr lang="en-US" altLang="en-US" baseline="30000" dirty="0">
                <a:solidFill>
                  <a:schemeClr val="tx1">
                    <a:alpha val="60000"/>
                  </a:schemeClr>
                </a:solidFill>
              </a:rPr>
              <a:t>using our  Auto-Deduct method. Under this program, you allow tuition to be automatically withdrawn  from your account each month. This is done by providing us with the voided check and permission signature found on the </a:t>
            </a:r>
            <a:r>
              <a:rPr lang="en-US" altLang="en-US" b="1" baseline="30000" dirty="0">
                <a:solidFill>
                  <a:schemeClr val="tx1">
                    <a:alpha val="60000"/>
                  </a:schemeClr>
                </a:solidFill>
              </a:rPr>
              <a:t>Acknowledgment Page </a:t>
            </a:r>
            <a:r>
              <a:rPr lang="en-US" altLang="en-US" baseline="30000" dirty="0">
                <a:solidFill>
                  <a:schemeClr val="tx1">
                    <a:alpha val="60000"/>
                  </a:schemeClr>
                </a:solidFill>
              </a:rPr>
              <a:t>at the end of this packet.  </a:t>
            </a:r>
            <a:endParaRPr kumimoji="0" lang="en-US" altLang="en-US" i="0" u="none" strike="noStrike" cap="none" normalizeH="0" baseline="0" dirty="0">
              <a:ln>
                <a:noFill/>
              </a:ln>
              <a:solidFill>
                <a:schemeClr val="tx1">
                  <a:alpha val="60000"/>
                </a:schemeClr>
              </a:solidFill>
              <a:effectLst/>
            </a:endParaRPr>
          </a:p>
          <a:p>
            <a:pPr marL="0" marR="0" lvl="0" indent="-228600" fontAlgn="base">
              <a:spcBef>
                <a:spcPct val="0"/>
              </a:spcBef>
              <a:spcAft>
                <a:spcPts val="600"/>
              </a:spcAft>
              <a:buClrTx/>
              <a:buSzTx/>
              <a:buFont typeface="Arial" panose="020B0604020202020204" pitchFamily="34" charset="0"/>
              <a:buChar char="•"/>
              <a:tabLst/>
            </a:pPr>
            <a:r>
              <a:rPr kumimoji="0" lang="en-US" altLang="en-US" sz="1200" i="0" u="none" strike="noStrike" cap="none" normalizeH="0" baseline="0" dirty="0">
                <a:ln>
                  <a:noFill/>
                </a:ln>
                <a:solidFill>
                  <a:schemeClr val="tx1">
                    <a:alpha val="60000"/>
                  </a:schemeClr>
                </a:solidFill>
                <a:effectLst/>
              </a:rPr>
              <a:t>We also accept checks and cash.  We do not accept credit cards. Please make ALL </a:t>
            </a:r>
            <a:r>
              <a:rPr kumimoji="0" lang="en-US" altLang="en-US" sz="1200" i="0" strike="noStrike" cap="none" normalizeH="0" baseline="0" dirty="0">
                <a:ln>
                  <a:noFill/>
                </a:ln>
                <a:solidFill>
                  <a:schemeClr val="tx1">
                    <a:alpha val="60000"/>
                  </a:schemeClr>
                </a:solidFill>
                <a:effectLst/>
              </a:rPr>
              <a:t>checks</a:t>
            </a:r>
            <a:r>
              <a:rPr kumimoji="0" lang="en-US" altLang="en-US" sz="1200" i="0" u="none" strike="noStrike" cap="none" normalizeH="0" baseline="0" dirty="0">
                <a:ln>
                  <a:noFill/>
                </a:ln>
                <a:solidFill>
                  <a:schemeClr val="tx1">
                    <a:alpha val="60000"/>
                  </a:schemeClr>
                </a:solidFill>
                <a:effectLst/>
              </a:rPr>
              <a:t> payable to </a:t>
            </a:r>
            <a:r>
              <a:rPr kumimoji="0" lang="en-US" altLang="en-US" sz="1200" b="1" i="0" u="sng" strike="noStrike" cap="none" normalizeH="0" baseline="0" dirty="0">
                <a:ln>
                  <a:noFill/>
                </a:ln>
                <a:solidFill>
                  <a:schemeClr val="tx1">
                    <a:alpha val="60000"/>
                  </a:schemeClr>
                </a:solidFill>
                <a:effectLst/>
              </a:rPr>
              <a:t>HOPE </a:t>
            </a:r>
            <a:r>
              <a:rPr lang="en-US" altLang="en-US" sz="1200" b="1" u="sng" dirty="0">
                <a:solidFill>
                  <a:schemeClr val="tx1">
                    <a:alpha val="60000"/>
                  </a:schemeClr>
                </a:solidFill>
              </a:rPr>
              <a:t>CHRISTIAN SCHOOL</a:t>
            </a:r>
            <a:r>
              <a:rPr kumimoji="0" lang="en-US" altLang="en-US" sz="1200" b="1" i="0" u="none" strike="noStrike" cap="none" normalizeH="0" baseline="0" dirty="0">
                <a:ln>
                  <a:noFill/>
                </a:ln>
                <a:solidFill>
                  <a:schemeClr val="tx1">
                    <a:alpha val="60000"/>
                  </a:schemeClr>
                </a:solidFill>
                <a:effectLst/>
              </a:rPr>
              <a:t> </a:t>
            </a:r>
            <a:r>
              <a:rPr kumimoji="0" lang="en-US" altLang="en-US" sz="1200" i="0" u="none" strike="noStrike" cap="none" normalizeH="0" baseline="0" dirty="0">
                <a:ln>
                  <a:noFill/>
                </a:ln>
                <a:solidFill>
                  <a:schemeClr val="tx1">
                    <a:alpha val="60000"/>
                  </a:schemeClr>
                </a:solidFill>
                <a:effectLst/>
              </a:rPr>
              <a:t>and please</a:t>
            </a:r>
            <a:r>
              <a:rPr kumimoji="0" lang="en-US" altLang="en-US" sz="1200" i="0" u="sng" strike="noStrike" cap="none" normalizeH="0" baseline="0" dirty="0">
                <a:ln>
                  <a:noFill/>
                </a:ln>
                <a:solidFill>
                  <a:schemeClr val="tx1">
                    <a:alpha val="60000"/>
                  </a:schemeClr>
                </a:solidFill>
                <a:effectLst/>
              </a:rPr>
              <a:t> </a:t>
            </a:r>
            <a:r>
              <a:rPr kumimoji="0" lang="en-US" altLang="en-US" sz="1200" i="0" strike="noStrike" cap="none" normalizeH="0" baseline="0" dirty="0">
                <a:ln>
                  <a:noFill/>
                </a:ln>
                <a:solidFill>
                  <a:schemeClr val="tx1">
                    <a:alpha val="60000"/>
                  </a:schemeClr>
                </a:solidFill>
                <a:effectLst/>
              </a:rPr>
              <a:t>put child’s name and session on the check</a:t>
            </a:r>
            <a:r>
              <a:rPr lang="en-US" altLang="en-US" sz="1200" u="sng" dirty="0">
                <a:solidFill>
                  <a:schemeClr val="tx1">
                    <a:alpha val="60000"/>
                  </a:schemeClr>
                </a:solidFill>
              </a:rPr>
              <a:t>.</a:t>
            </a:r>
            <a:r>
              <a:rPr kumimoji="0" lang="en-US" altLang="en-US" sz="1200" i="0" u="none" strike="noStrike" cap="none" normalizeH="0" baseline="0" dirty="0">
                <a:ln>
                  <a:noFill/>
                </a:ln>
                <a:solidFill>
                  <a:schemeClr val="tx1">
                    <a:alpha val="60000"/>
                  </a:schemeClr>
                </a:solidFill>
                <a:effectLst/>
              </a:rPr>
              <a:t> Please return all items enclosed with this application.                                      There will be a $20 fee charged for all returned checks. </a:t>
            </a:r>
            <a:endParaRPr kumimoji="0" lang="en-US" altLang="en-US" sz="1200" b="0" i="0" u="none" strike="noStrike" cap="none" normalizeH="0" baseline="0" dirty="0">
              <a:ln>
                <a:noFill/>
              </a:ln>
              <a:solidFill>
                <a:schemeClr val="tx1">
                  <a:alpha val="60000"/>
                </a:schemeClr>
              </a:solidFill>
              <a:effectLst/>
            </a:endParaRPr>
          </a:p>
        </p:txBody>
      </p:sp>
      <p:graphicFrame>
        <p:nvGraphicFramePr>
          <p:cNvPr id="4" name="Table 3">
            <a:extLst>
              <a:ext uri="{FF2B5EF4-FFF2-40B4-BE49-F238E27FC236}">
                <a16:creationId xmlns:a16="http://schemas.microsoft.com/office/drawing/2014/main" id="{773217DA-BB0C-46D6-9223-88184C3AFB1F}"/>
              </a:ext>
            </a:extLst>
          </p:cNvPr>
          <p:cNvGraphicFramePr>
            <a:graphicFrameLocks noGrp="1"/>
          </p:cNvGraphicFramePr>
          <p:nvPr>
            <p:extLst>
              <p:ext uri="{D42A27DB-BD31-4B8C-83A1-F6EECF244321}">
                <p14:modId xmlns:p14="http://schemas.microsoft.com/office/powerpoint/2010/main" val="4015867625"/>
              </p:ext>
            </p:extLst>
          </p:nvPr>
        </p:nvGraphicFramePr>
        <p:xfrm>
          <a:off x="7324165" y="2000884"/>
          <a:ext cx="4512701" cy="3426793"/>
        </p:xfrm>
        <a:graphic>
          <a:graphicData uri="http://schemas.openxmlformats.org/drawingml/2006/table">
            <a:tbl>
              <a:tblPr/>
              <a:tblGrid>
                <a:gridCol w="2285894">
                  <a:extLst>
                    <a:ext uri="{9D8B030D-6E8A-4147-A177-3AD203B41FA5}">
                      <a16:colId xmlns:a16="http://schemas.microsoft.com/office/drawing/2014/main" val="703305368"/>
                    </a:ext>
                  </a:extLst>
                </a:gridCol>
                <a:gridCol w="2226807">
                  <a:extLst>
                    <a:ext uri="{9D8B030D-6E8A-4147-A177-3AD203B41FA5}">
                      <a16:colId xmlns:a16="http://schemas.microsoft.com/office/drawing/2014/main" val="2954991650"/>
                    </a:ext>
                  </a:extLst>
                </a:gridCol>
              </a:tblGrid>
              <a:tr h="3426793">
                <a:tc>
                  <a:txBody>
                    <a:bodyPr/>
                    <a:lstStyle/>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sng" strike="noStrike" dirty="0">
                          <a:effectLst/>
                          <a:latin typeface="Times New Roman" panose="02020603050405020304" pitchFamily="18" charset="0"/>
                          <a:ea typeface="Times New Roman" panose="02020603050405020304" pitchFamily="18" charset="0"/>
                        </a:rPr>
                        <a:t>$40.00 annual registration fee per family</a:t>
                      </a:r>
                    </a:p>
                    <a:p>
                      <a:pPr marL="0" marR="0" algn="ctr" fontAlgn="t">
                        <a:spcBef>
                          <a:spcPts val="0"/>
                        </a:spcBef>
                        <a:spcAft>
                          <a:spcPts val="0"/>
                        </a:spcAft>
                      </a:pPr>
                      <a:endParaRPr lang="en-US" sz="1100" b="1" i="0" u="sng" strike="noStrike" dirty="0">
                        <a:effectLst/>
                        <a:latin typeface="Times New Roman" panose="02020603050405020304" pitchFamily="18" charset="0"/>
                        <a:ea typeface="Times New Roman" panose="02020603050405020304" pitchFamily="18" charset="0"/>
                      </a:endParaRPr>
                    </a:p>
                    <a:p>
                      <a:pPr marL="0" marR="0" algn="ctr" fontAlgn="t">
                        <a:spcBef>
                          <a:spcPts val="0"/>
                        </a:spcBef>
                        <a:spcAft>
                          <a:spcPts val="0"/>
                        </a:spcAft>
                      </a:pPr>
                      <a:endParaRPr lang="en-US" sz="1400" b="1" i="0" u="sng" strike="noStrike" dirty="0">
                        <a:effectLst/>
                        <a:latin typeface="Times New Roman" panose="02020603050405020304" pitchFamily="18" charset="0"/>
                        <a:ea typeface="Times New Roman" panose="02020603050405020304" pitchFamily="18" charset="0"/>
                      </a:endParaRPr>
                    </a:p>
                    <a:p>
                      <a:pPr marL="0" marR="0" algn="ctr" fontAlgn="t">
                        <a:spcBef>
                          <a:spcPts val="0"/>
                        </a:spcBef>
                        <a:spcAft>
                          <a:spcPts val="0"/>
                        </a:spcAft>
                      </a:pPr>
                      <a:r>
                        <a:rPr lang="en-US" sz="1400" b="1" i="0" u="sng" strike="noStrike" dirty="0">
                          <a:effectLst/>
                          <a:latin typeface="Times New Roman" panose="02020603050405020304" pitchFamily="18" charset="0"/>
                          <a:ea typeface="Times New Roman" panose="02020603050405020304" pitchFamily="18" charset="0"/>
                        </a:rPr>
                        <a:t>Annual Fee</a:t>
                      </a:r>
                      <a:endParaRPr lang="en-US" sz="14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Times New Roman" panose="02020603050405020304" pitchFamily="18" charset="0"/>
                          <a:ea typeface="Times New Roman" panose="02020603050405020304" pitchFamily="18" charset="0"/>
                        </a:rPr>
                        <a:t>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700" b="1" i="0" u="none" strike="noStrike" dirty="0">
                          <a:effectLst/>
                          <a:latin typeface="Times New Roman" panose="02020603050405020304" pitchFamily="18" charset="0"/>
                          <a:ea typeface="Times New Roman" panose="02020603050405020304" pitchFamily="18" charset="0"/>
                        </a:rPr>
                        <a:t> </a:t>
                      </a:r>
                      <a:r>
                        <a:rPr lang="en-US" sz="1100" b="1" i="0" u="none" strike="noStrike" dirty="0">
                          <a:effectLst/>
                          <a:latin typeface="Times New Roman" panose="02020603050405020304" pitchFamily="18" charset="0"/>
                          <a:ea typeface="Times New Roman" panose="02020603050405020304" pitchFamily="18" charset="0"/>
                        </a:rPr>
                        <a:t>$5,250.00 </a:t>
                      </a:r>
                      <a:r>
                        <a:rPr lang="en-US" sz="1100" b="0" i="0" u="none" strike="noStrike" dirty="0">
                          <a:effectLst/>
                          <a:latin typeface="Times New Roman" panose="02020603050405020304" pitchFamily="18" charset="0"/>
                          <a:ea typeface="Times New Roman" panose="02020603050405020304" pitchFamily="18" charset="0"/>
                        </a:rPr>
                        <a:t>for Kindergarten – five full-day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$6,250.00 </a:t>
                      </a:r>
                      <a:r>
                        <a:rPr lang="en-US" sz="1100" b="0" i="0" u="none" strike="noStrike" dirty="0">
                          <a:effectLst/>
                          <a:latin typeface="Times New Roman" panose="02020603050405020304" pitchFamily="18" charset="0"/>
                          <a:ea typeface="Times New Roman" panose="02020603050405020304" pitchFamily="18" charset="0"/>
                        </a:rPr>
                        <a:t>for the five-day, full-day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$5,650.00 </a:t>
                      </a:r>
                      <a:r>
                        <a:rPr lang="en-US" sz="1100" b="0" i="0" u="none" strike="noStrike" dirty="0">
                          <a:effectLst/>
                          <a:latin typeface="Times New Roman" panose="02020603050405020304" pitchFamily="18" charset="0"/>
                          <a:ea typeface="Times New Roman" panose="02020603050405020304" pitchFamily="18" charset="0"/>
                        </a:rPr>
                        <a:t>for the three-day, full-day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$3,750.00 </a:t>
                      </a:r>
                      <a:r>
                        <a:rPr lang="en-US" sz="1100" b="0" i="0" u="none" strike="noStrike" dirty="0">
                          <a:effectLst/>
                          <a:latin typeface="Times New Roman" panose="02020603050405020304" pitchFamily="18" charset="0"/>
                          <a:ea typeface="Times New Roman" panose="02020603050405020304" pitchFamily="18" charset="0"/>
                        </a:rPr>
                        <a:t>for the two-day, full-day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$3,450.00 </a:t>
                      </a:r>
                      <a:r>
                        <a:rPr lang="en-US" sz="1100" b="0" i="0" u="none" strike="noStrike" dirty="0">
                          <a:effectLst/>
                          <a:latin typeface="Times New Roman" panose="02020603050405020304" pitchFamily="18" charset="0"/>
                          <a:ea typeface="Times New Roman" panose="02020603050405020304" pitchFamily="18" charset="0"/>
                        </a:rPr>
                        <a:t>for the three-day, half-day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$2,950.00 </a:t>
                      </a:r>
                      <a:r>
                        <a:rPr lang="en-US" sz="1100" b="0" i="0" u="none" strike="noStrike" dirty="0">
                          <a:effectLst/>
                          <a:latin typeface="Times New Roman" panose="02020603050405020304" pitchFamily="18" charset="0"/>
                          <a:ea typeface="Times New Roman" panose="02020603050405020304" pitchFamily="18" charset="0"/>
                        </a:rPr>
                        <a:t>for the two-day, half-day </a:t>
                      </a:r>
                      <a:endParaRPr lang="en-US" sz="1600" b="0" i="0" u="none" strike="noStrike" dirty="0">
                        <a:effectLst/>
                        <a:latin typeface="Arial" panose="020B0604020202020204" pitchFamily="34" charset="0"/>
                      </a:endParaRPr>
                    </a:p>
                  </a:txBody>
                  <a:tcPr marL="60908" marR="60908" marT="84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100" b="0" i="0" u="none" strike="noStrike" dirty="0">
                          <a:effectLst/>
                          <a:latin typeface="Times New Roman" panose="02020603050405020304" pitchFamily="18" charset="0"/>
                          <a:ea typeface="Times New Roman" panose="02020603050405020304" pitchFamily="18" charset="0"/>
                        </a:rPr>
                        <a:t>  </a:t>
                      </a:r>
                      <a:r>
                        <a:rPr lang="en-US" sz="1400" b="1" i="0" u="sng" strike="noStrike" dirty="0">
                          <a:effectLst/>
                          <a:latin typeface="Times New Roman" panose="02020603050405020304" pitchFamily="18" charset="0"/>
                          <a:ea typeface="Times New Roman" panose="02020603050405020304" pitchFamily="18" charset="0"/>
                        </a:rPr>
                        <a:t>The tuition is broken down into ten equal payments: </a:t>
                      </a:r>
                    </a:p>
                    <a:p>
                      <a:pPr marL="0" marR="0" algn="ctr" fontAlgn="t">
                        <a:spcBef>
                          <a:spcPts val="0"/>
                        </a:spcBef>
                        <a:spcAft>
                          <a:spcPts val="0"/>
                        </a:spcAft>
                      </a:pPr>
                      <a:r>
                        <a:rPr lang="en-US" sz="1200" b="0" i="0" u="none" strike="noStrike" dirty="0">
                          <a:effectLst/>
                          <a:latin typeface="Times New Roman" panose="02020603050405020304" pitchFamily="18" charset="0"/>
                          <a:ea typeface="Times New Roman" panose="02020603050405020304" pitchFamily="18" charset="0"/>
                        </a:rPr>
                        <a:t>The first increment is due upon registration and the remaining nine are due on the 15</a:t>
                      </a:r>
                      <a:r>
                        <a:rPr lang="en-US" sz="1200" b="0" i="0" u="none" strike="noStrike" baseline="30000" dirty="0">
                          <a:effectLst/>
                          <a:latin typeface="Times New Roman" panose="02020603050405020304" pitchFamily="18" charset="0"/>
                          <a:ea typeface="Times New Roman" panose="02020603050405020304" pitchFamily="18" charset="0"/>
                        </a:rPr>
                        <a:t>th</a:t>
                      </a:r>
                      <a:r>
                        <a:rPr lang="en-US" sz="1200" b="0" i="0" u="none" strike="noStrike" dirty="0">
                          <a:effectLst/>
                          <a:latin typeface="Times New Roman" panose="02020603050405020304" pitchFamily="18" charset="0"/>
                          <a:ea typeface="Times New Roman" panose="02020603050405020304" pitchFamily="18" charset="0"/>
                        </a:rPr>
                        <a:t> of each month beginning in September and ending in May.</a:t>
                      </a:r>
                    </a:p>
                    <a:p>
                      <a:pPr marL="0" marR="0" algn="ctr" fontAlgn="t">
                        <a:spcBef>
                          <a:spcPts val="0"/>
                        </a:spcBef>
                        <a:spcAft>
                          <a:spcPts val="0"/>
                        </a:spcAft>
                      </a:pPr>
                      <a:endParaRPr lang="en-US" sz="1400" b="1" i="0" u="sng"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$525.00 </a:t>
                      </a:r>
                      <a:r>
                        <a:rPr lang="en-US" sz="1100" b="0" i="0" u="none" strike="noStrike" dirty="0">
                          <a:effectLst/>
                          <a:latin typeface="Times New Roman" panose="02020603050405020304" pitchFamily="18" charset="0"/>
                          <a:ea typeface="Times New Roman" panose="02020603050405020304" pitchFamily="18" charset="0"/>
                        </a:rPr>
                        <a:t>for Kindergarten – five     full day</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$625.00 </a:t>
                      </a:r>
                      <a:r>
                        <a:rPr lang="en-US" sz="1100" b="0" i="0" u="none" strike="noStrike" dirty="0">
                          <a:effectLst/>
                          <a:latin typeface="Times New Roman" panose="02020603050405020304" pitchFamily="18" charset="0"/>
                          <a:ea typeface="Times New Roman" panose="02020603050405020304" pitchFamily="18" charset="0"/>
                        </a:rPr>
                        <a:t>for the five-full day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$565.00 </a:t>
                      </a:r>
                      <a:r>
                        <a:rPr lang="en-US" sz="1100" b="0" i="0" u="none" strike="noStrike" dirty="0">
                          <a:effectLst/>
                          <a:latin typeface="Times New Roman" panose="02020603050405020304" pitchFamily="18" charset="0"/>
                          <a:ea typeface="Times New Roman" panose="02020603050405020304" pitchFamily="18" charset="0"/>
                        </a:rPr>
                        <a:t>for the three-full day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$375.00 </a:t>
                      </a:r>
                      <a:r>
                        <a:rPr lang="en-US" sz="1100" b="0" i="0" u="none" strike="noStrike" dirty="0">
                          <a:effectLst/>
                          <a:latin typeface="Times New Roman" panose="02020603050405020304" pitchFamily="18" charset="0"/>
                          <a:ea typeface="Times New Roman" panose="02020603050405020304" pitchFamily="18" charset="0"/>
                        </a:rPr>
                        <a:t>for the two-full day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$345.00 </a:t>
                      </a:r>
                      <a:r>
                        <a:rPr lang="en-US" sz="1100" b="0" i="0" u="none" strike="noStrike" dirty="0">
                          <a:effectLst/>
                          <a:latin typeface="Times New Roman" panose="02020603050405020304" pitchFamily="18" charset="0"/>
                          <a:ea typeface="Times New Roman" panose="02020603050405020304" pitchFamily="18" charset="0"/>
                        </a:rPr>
                        <a:t>for the three-half day </a:t>
                      </a:r>
                      <a:endParaRPr lang="en-US" sz="1600" b="0" i="0" u="none" strike="noStrike" dirty="0">
                        <a:effectLst/>
                        <a:latin typeface="Arial" panose="020B0604020202020204" pitchFamily="34" charset="0"/>
                      </a:endParaRPr>
                    </a:p>
                    <a:p>
                      <a:pPr marL="0" marR="0" algn="ctr" fontAlgn="t">
                        <a:spcBef>
                          <a:spcPts val="0"/>
                        </a:spcBef>
                        <a:spcAft>
                          <a:spcPts val="0"/>
                        </a:spcAft>
                      </a:pPr>
                      <a:r>
                        <a:rPr lang="en-US" sz="1100" b="1" i="0" u="none" strike="noStrike" dirty="0">
                          <a:effectLst/>
                          <a:latin typeface="Times New Roman" panose="02020603050405020304" pitchFamily="18" charset="0"/>
                          <a:ea typeface="Times New Roman" panose="02020603050405020304" pitchFamily="18" charset="0"/>
                        </a:rPr>
                        <a:t>$295.00 </a:t>
                      </a:r>
                      <a:r>
                        <a:rPr lang="en-US" sz="1100" b="0" i="0" u="none" strike="noStrike" dirty="0">
                          <a:effectLst/>
                          <a:latin typeface="Times New Roman" panose="02020603050405020304" pitchFamily="18" charset="0"/>
                          <a:ea typeface="Times New Roman" panose="02020603050405020304" pitchFamily="18" charset="0"/>
                        </a:rPr>
                        <a:t>for the two-half day</a:t>
                      </a:r>
                      <a:endParaRPr lang="en-US" sz="1600" b="0" i="0" u="none" strike="noStrike" dirty="0">
                        <a:effectLst/>
                        <a:latin typeface="Arial" panose="020B0604020202020204" pitchFamily="34" charset="0"/>
                      </a:endParaRPr>
                    </a:p>
                  </a:txBody>
                  <a:tcPr marL="60908" marR="60908" marT="84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465388"/>
                  </a:ext>
                </a:extLst>
              </a:tr>
            </a:tbl>
          </a:graphicData>
        </a:graphic>
      </p:graphicFrame>
      <p:sp>
        <p:nvSpPr>
          <p:cNvPr id="6" name="Rectangle 5">
            <a:extLst>
              <a:ext uri="{FF2B5EF4-FFF2-40B4-BE49-F238E27FC236}">
                <a16:creationId xmlns:a16="http://schemas.microsoft.com/office/drawing/2014/main" id="{8AECDFB2-881E-4EC6-BCED-642001574D64}"/>
              </a:ext>
            </a:extLst>
          </p:cNvPr>
          <p:cNvSpPr/>
          <p:nvPr/>
        </p:nvSpPr>
        <p:spPr>
          <a:xfrm>
            <a:off x="7365534" y="5427677"/>
            <a:ext cx="4471332" cy="11073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Before and After Care are an additional charge of either $9.00 an hour or a Flat Fee of $200.</a:t>
            </a:r>
          </a:p>
        </p:txBody>
      </p:sp>
    </p:spTree>
    <p:extLst>
      <p:ext uri="{BB962C8B-B14F-4D97-AF65-F5344CB8AC3E}">
        <p14:creationId xmlns:p14="http://schemas.microsoft.com/office/powerpoint/2010/main" val="341791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81F1-EDFB-4756-898F-F944100D1653}"/>
              </a:ext>
            </a:extLst>
          </p:cNvPr>
          <p:cNvSpPr>
            <a:spLocks noGrp="1"/>
          </p:cNvSpPr>
          <p:nvPr>
            <p:ph type="title"/>
          </p:nvPr>
        </p:nvSpPr>
        <p:spPr>
          <a:xfrm>
            <a:off x="96716" y="102592"/>
            <a:ext cx="12095284" cy="811808"/>
          </a:xfrm>
        </p:spPr>
        <p:txBody>
          <a:bodyPr>
            <a:normAutofit/>
          </a:bodyPr>
          <a:lstStyle/>
          <a:p>
            <a:pPr algn="ctr"/>
            <a:r>
              <a:rPr lang="en-US" sz="1600" dirty="0"/>
              <a:t>New Jersey Office of Licensing requires all Early Childhood Centers to provide all families with this</a:t>
            </a:r>
            <a:br>
              <a:rPr lang="en-US" sz="1600" dirty="0"/>
            </a:br>
            <a:r>
              <a:rPr lang="en-US" sz="1600" dirty="0"/>
              <a:t> </a:t>
            </a:r>
            <a:r>
              <a:rPr lang="en-US" sz="1600" b="1" dirty="0"/>
              <a:t>INFORMATION TO PARENTS </a:t>
            </a:r>
            <a:r>
              <a:rPr lang="en-US" sz="1600" dirty="0"/>
              <a:t>form for your info.</a:t>
            </a:r>
          </a:p>
        </p:txBody>
      </p:sp>
      <p:sp>
        <p:nvSpPr>
          <p:cNvPr id="3" name="Text Placeholder 2">
            <a:extLst>
              <a:ext uri="{FF2B5EF4-FFF2-40B4-BE49-F238E27FC236}">
                <a16:creationId xmlns:a16="http://schemas.microsoft.com/office/drawing/2014/main" id="{8941EE2A-CCE1-4E89-AD1C-87C3B65DFD41}"/>
              </a:ext>
            </a:extLst>
          </p:cNvPr>
          <p:cNvSpPr>
            <a:spLocks noGrp="1"/>
          </p:cNvSpPr>
          <p:nvPr>
            <p:ph type="body" sz="quarter" idx="11"/>
          </p:nvPr>
        </p:nvSpPr>
        <p:spPr>
          <a:xfrm>
            <a:off x="193432" y="770965"/>
            <a:ext cx="11998568" cy="6605781"/>
          </a:xfrm>
        </p:spPr>
        <p:txBody>
          <a:bodyPr>
            <a:normAutofit/>
          </a:bodyPr>
          <a:lstStyle/>
          <a:p>
            <a:r>
              <a:rPr lang="en-US" sz="1100" dirty="0"/>
              <a:t>Under provisions of the </a:t>
            </a:r>
            <a:r>
              <a:rPr lang="en-US" sz="1100" b="1" dirty="0"/>
              <a:t>Manual of Requirements for Child Care Centers (N.J.A.C. 3A:52), every licensed childcare center in New Jersey must provide to parents of enrolled children written information </a:t>
            </a:r>
            <a:r>
              <a:rPr lang="en-US" sz="1100" dirty="0"/>
              <a:t>on parent visitation rights, State licensing requirements, child abuse/neglect reporting requirements and other childcare matters. The center must comply with this requirement by reproducing and distributing to parents and staff this written statement, prepared by the Office of Licensing, Child Care &amp; Youth Residential Licensing, in the Department of Children and Families. In keeping with this requirement, the center must secure every parent and staff member’s signature attesting to his/her receipt of the information. Our center is required by the State Child Care Center Licensing law to be licensed by the Office of Licensing (OOL), Child Care &amp; Youth Residential Licensing, in the Department of Children and Families (DCF). A copy of our current license must be posted in a prominent location at our center. Look for it when you’re in the center. To be licensed, our center must comply with the Manual of Requirements for Child Care Centers (the official licensing regulations). The regulations cover such areas as: physical environment/life-safety; staff qualifications, supervision, and staff/child ratios; program activities and equipment; health, food and nutrition; rest and sleep requirements; parent/community participation; administrative and record keeping requirements; and others. Our center must have on the premises a copy of the Manual of Requirements for Child Care Centers and make it available to interested parents for review. If you would like to review our copy, just ask any staff member. Parents may view a copy of the Manual of Requirements on the DCF website at http://www.nj.gov/dcf/providers/licensing/laws/CCCmanual.pdf or obtain a copy by sending a check or money order for $5 made payable to the “Treasurer, State of New Jersey”, and mailing it to: NJDCF, Office of Licensing, Publication Fees, PO Box 657, Trenton, NJ 08646-0657. We encourage parents to discuss with us any questions or concerns about the policies and program of the center or the meaning, application or alleged violations of the Manual of Requirements for Child Care Centers. We will be happy to arrange a convenient opportunity for you to review and discuss these matters with us. If you suspect our center may be in violation of licensing requirements, you are entitled to report them to the Office of Licensing toll free at 1 (877) 667-9845. Of course, we would appreciate your bringing these concerns to our attention, too. Our center must have a policy concerning the release of children to parents or people authorized by parents to be responsible for the child. Please discuss with us your plans for your child’s departure from the center. Our center must have a policy about administering medicine and health care procedures and the management of communicable diseases. Please talk to us about these policies so we can work together to keep our children healthy. Our center must have a policy concerning the expulsion of children from enrollment at the center. Please review this policy so we can work together to keep your child in our center. Parents are entitled to review the center’s copy of the OOL’s Inspection/Violation Reports on the center, which are available soon after every State licensing inspection of our center. If there is a licensing complaint OOL/Information , you are also entitled to review the OOL’s Complaint Investigation Summary Report, as well as any letters of enforcement or other actions taken against the center during the current licensing period. Let us know if you wish to review them and we will make them available for your review or you can view them online at https://childcareexplorer.njccis.com/portal/. Our center must cooperate with all DCF inspections/investigations. DCF staff may interview both staff members and children. Our center must post its written statement of philosophy on child discipline in a prominent location and make a copy of it available to parents upon request. We encourage you to review it and to discuss with us any questions you may have about it. Our center must post a listing or diagram of those rooms and areas approved by the OOL for the children’s use. Please talk to us if you have any questions about the center’s space. Our center must offer parents of enrolled children ample opportunity to assist the center in complying with licensing requirements; and to participate in and observe the activities of the center. Parents wishing to participate in the activities or operations of the center should discuss their interest with the center director, who can advise them of what opportunities are available. Parents of enrolled children may visit our center at any time without having to secure prior approval from the director or any staff member. Please feel free to do so when you can. We welcome visits from our parents.   Our center is required to provide reasonable accommodations for children and/or parents with disabilities  Our center must inform parents in advance of every field trip, outing, or special event away from the center, and must obtain prior written consent from parents before taking a child on each such trip. Our center is required to provide reasonable accommodations for children and/or parents with disabilities and to comply with the New Jersey Law Against Discrimination (LAD), P.L. 1945, c. 169 (N.J.S.A. 10:5-1 et seq.), and the Americans with Disabilities Act (ADA), P.L. 101-336 (42 U.S.C. 12101 et seq.). Anyone who believes the center is not in compliance with these laws may contact the Division on Civil Rights in the New Jersey Department of Law and Public Safety for information about filing an LAD claim at (609) 292-4605 (TTY users may dial 711 to reach the New Jersey Relay Operator and ask for (609) 292-7701) or may contact the United States Department of Justice for information about filing an ADA claim at (800) 514-0301 (voice) or (800) 514-0383 (TTY). Our center is required, at least annually, to review the Consumer Product Safety Commission (CPSC), unsafe children’s products list, ensure that items on the list are not at the center, and make the list accessible to staff and parents and/or provide parents with the CPSC website at https://www.cpsc.gov/Recalls. Internet access may be available at your local library. For more information call the CPSC at (800) 638-2772. Anyone who has reasonable cause to believe that an enrolled child has been or is being subjected to any form of hitting, corporal punishment, abusive language, ridicule, harsh, humiliating or frightening treatment, or any other kind of child abuse, neglect, or exploitation by any adult, whether working at the center or not, is required by State law to report the concern immediately to the State Central Registry Hotline, toll free at (877) NJ ABUSE/(877) 652-2873. Such reports may be made anonymously. </a:t>
            </a:r>
            <a:r>
              <a:rPr lang="en-US" sz="1100" b="1" dirty="0"/>
              <a:t>Parents may secure information about child abuse and neglect by contacting</a:t>
            </a:r>
            <a:r>
              <a:rPr lang="en-US" sz="1100" dirty="0"/>
              <a:t>: </a:t>
            </a:r>
            <a:r>
              <a:rPr lang="en-US" sz="1100" b="1" dirty="0"/>
              <a:t>DCF, Office of Communications and Legislation at (609) 292- 0422 or go to </a:t>
            </a:r>
            <a:r>
              <a:rPr lang="en-US" sz="1100" b="1" dirty="0">
                <a:hlinkClick r:id="rId2"/>
              </a:rPr>
              <a:t>www.state.nj.us/dcf/</a:t>
            </a:r>
            <a:r>
              <a:rPr lang="en-US" sz="1100" b="1" dirty="0"/>
              <a:t>. May 2019 </a:t>
            </a:r>
          </a:p>
        </p:txBody>
      </p:sp>
    </p:spTree>
    <p:extLst>
      <p:ext uri="{BB962C8B-B14F-4D97-AF65-F5344CB8AC3E}">
        <p14:creationId xmlns:p14="http://schemas.microsoft.com/office/powerpoint/2010/main" val="41136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CD6B-E67F-4F3B-93B0-E83117A87F0D}"/>
              </a:ext>
            </a:extLst>
          </p:cNvPr>
          <p:cNvSpPr>
            <a:spLocks noGrp="1"/>
          </p:cNvSpPr>
          <p:nvPr>
            <p:ph type="title"/>
          </p:nvPr>
        </p:nvSpPr>
        <p:spPr/>
        <p:txBody>
          <a:bodyPr>
            <a:normAutofit/>
          </a:bodyPr>
          <a:lstStyle/>
          <a:p>
            <a:pPr algn="ctr"/>
            <a:r>
              <a:rPr lang="en-US" sz="2800" dirty="0"/>
              <a:t>Registration Check List</a:t>
            </a:r>
          </a:p>
        </p:txBody>
      </p:sp>
      <p:sp>
        <p:nvSpPr>
          <p:cNvPr id="3" name="Text Placeholder 2">
            <a:extLst>
              <a:ext uri="{FF2B5EF4-FFF2-40B4-BE49-F238E27FC236}">
                <a16:creationId xmlns:a16="http://schemas.microsoft.com/office/drawing/2014/main" id="{BBB121D3-30E1-4F0D-A367-CD1D0A563455}"/>
              </a:ext>
            </a:extLst>
          </p:cNvPr>
          <p:cNvSpPr>
            <a:spLocks noGrp="1"/>
          </p:cNvSpPr>
          <p:nvPr>
            <p:ph type="body" sz="quarter" idx="11"/>
          </p:nvPr>
        </p:nvSpPr>
        <p:spPr/>
        <p:txBody>
          <a:bodyPr>
            <a:normAutofit/>
          </a:bodyPr>
          <a:lstStyle/>
          <a:p>
            <a:pPr marL="285750" indent="-285750">
              <a:buFont typeface="Arial" panose="020B0604020202020204" pitchFamily="34" charset="0"/>
              <a:buChar char="•"/>
            </a:pPr>
            <a:r>
              <a:rPr lang="en-US" dirty="0"/>
              <a:t>Completed registration forms</a:t>
            </a:r>
          </a:p>
          <a:p>
            <a:pPr marL="285750" indent="-285750">
              <a:buFont typeface="Arial" panose="020B0604020202020204" pitchFamily="34" charset="0"/>
              <a:buChar char="•"/>
            </a:pPr>
            <a:r>
              <a:rPr lang="en-US" dirty="0"/>
              <a:t>$40 registration fee</a:t>
            </a:r>
          </a:p>
          <a:p>
            <a:pPr marL="285750" indent="-285750">
              <a:buFont typeface="Arial" panose="020B0604020202020204" pitchFamily="34" charset="0"/>
              <a:buChar char="•"/>
            </a:pPr>
            <a:r>
              <a:rPr lang="en-US" dirty="0"/>
              <a:t>1</a:t>
            </a:r>
            <a:r>
              <a:rPr lang="en-US" baseline="30000" dirty="0"/>
              <a:t>st</a:t>
            </a:r>
            <a:r>
              <a:rPr lang="en-US" dirty="0"/>
              <a:t> tuition increment (non-refundable after June 1</a:t>
            </a:r>
            <a:r>
              <a:rPr lang="en-US" baseline="30000" dirty="0"/>
              <a:t>st</a:t>
            </a:r>
            <a:r>
              <a:rPr lang="en-US" dirty="0"/>
              <a:t>)</a:t>
            </a:r>
          </a:p>
          <a:p>
            <a:pPr marL="285750" indent="-285750">
              <a:buFont typeface="Arial" panose="020B0604020202020204" pitchFamily="34" charset="0"/>
              <a:buChar char="•"/>
            </a:pPr>
            <a:r>
              <a:rPr lang="en-US" dirty="0"/>
              <a:t>Immunization records  (not needed if currently enrolled)</a:t>
            </a:r>
          </a:p>
          <a:p>
            <a:pPr marL="285750" indent="-285750">
              <a:buFont typeface="Arial" panose="020B0604020202020204" pitchFamily="34" charset="0"/>
              <a:buChar char="•"/>
            </a:pPr>
            <a:r>
              <a:rPr lang="en-US" dirty="0"/>
              <a:t>Copy of Birth Certificate (not needed if currently enrolled)</a:t>
            </a:r>
          </a:p>
          <a:p>
            <a:pPr marL="285750" indent="-285750">
              <a:buFont typeface="Arial" panose="020B0604020202020204" pitchFamily="34" charset="0"/>
              <a:buChar char="•"/>
            </a:pPr>
            <a:r>
              <a:rPr lang="en-US" dirty="0"/>
              <a:t>Signed and completed policy acknowledgement page</a:t>
            </a:r>
          </a:p>
          <a:p>
            <a:pPr marL="285750" indent="-285750">
              <a:buFont typeface="Arial" panose="020B0604020202020204" pitchFamily="34" charset="0"/>
              <a:buChar char="•"/>
            </a:pPr>
            <a:r>
              <a:rPr lang="en-US" dirty="0"/>
              <a:t> Voided Check if auto-deduct is selected</a:t>
            </a:r>
          </a:p>
          <a:p>
            <a:pPr marL="285750" indent="-285750">
              <a:buFont typeface="Arial" panose="020B0604020202020204" pitchFamily="34" charset="0"/>
              <a:buChar char="•"/>
            </a:pPr>
            <a:r>
              <a:rPr lang="en-US" dirty="0"/>
              <a:t>Emergency card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THANK YOU!!</a:t>
            </a:r>
          </a:p>
          <a:p>
            <a:pPr marL="285750" indent="-285750">
              <a:buFont typeface="Arial" panose="020B0604020202020204" pitchFamily="34" charset="0"/>
              <a:buChar char="•"/>
            </a:pPr>
            <a:endParaRPr lang="en-US" dirty="0"/>
          </a:p>
          <a:p>
            <a:pPr marL="285750" indent="-285750" algn="l">
              <a:buFont typeface="Arial" panose="020B0604020202020204" pitchFamily="34" charset="0"/>
              <a:buChar char="•"/>
            </a:pPr>
            <a:endParaRPr lang="en-US" b="0" i="0" dirty="0">
              <a:solidFill>
                <a:srgbClr val="000000"/>
              </a:solidFill>
              <a:effectLst/>
              <a:latin typeface="pg-5ff1f"/>
            </a:endParaRPr>
          </a:p>
          <a:p>
            <a:endParaRPr lang="en-US" dirty="0"/>
          </a:p>
        </p:txBody>
      </p:sp>
    </p:spTree>
    <p:extLst>
      <p:ext uri="{BB962C8B-B14F-4D97-AF65-F5344CB8AC3E}">
        <p14:creationId xmlns:p14="http://schemas.microsoft.com/office/powerpoint/2010/main" val="183442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6DDF-DAA6-4F59-9555-983C84EB7552}"/>
              </a:ext>
            </a:extLst>
          </p:cNvPr>
          <p:cNvSpPr>
            <a:spLocks noGrp="1"/>
          </p:cNvSpPr>
          <p:nvPr>
            <p:ph type="title"/>
          </p:nvPr>
        </p:nvSpPr>
        <p:spPr>
          <a:xfrm>
            <a:off x="145915" y="126461"/>
            <a:ext cx="11101203" cy="1284050"/>
          </a:xfrm>
        </p:spPr>
        <p:txBody>
          <a:bodyPr/>
          <a:lstStyle/>
          <a:p>
            <a:endParaRPr lang="en-US" dirty="0"/>
          </a:p>
        </p:txBody>
      </p:sp>
      <p:sp>
        <p:nvSpPr>
          <p:cNvPr id="3" name="Text Placeholder 2">
            <a:extLst>
              <a:ext uri="{FF2B5EF4-FFF2-40B4-BE49-F238E27FC236}">
                <a16:creationId xmlns:a16="http://schemas.microsoft.com/office/drawing/2014/main" id="{7D0E7DE2-5124-4D77-B57C-9DFCE65929F4}"/>
              </a:ext>
            </a:extLst>
          </p:cNvPr>
          <p:cNvSpPr>
            <a:spLocks noGrp="1"/>
          </p:cNvSpPr>
          <p:nvPr>
            <p:ph type="body" sz="quarter" idx="11"/>
          </p:nvPr>
        </p:nvSpPr>
        <p:spPr>
          <a:xfrm>
            <a:off x="-1" y="1536972"/>
            <a:ext cx="12192000" cy="5194567"/>
          </a:xfrm>
        </p:spPr>
        <p:txBody>
          <a:bodyPr>
            <a:normAutofit fontScale="85000" lnSpcReduction="20000"/>
          </a:bodyPr>
          <a:lstStyle/>
          <a:p>
            <a:r>
              <a:rPr lang="en-US" sz="2100" dirty="0"/>
              <a:t>                                                                       202</a:t>
            </a:r>
            <a:r>
              <a:rPr lang="en-US" sz="2100" dirty="0">
                <a:solidFill>
                  <a:schemeClr val="tx1"/>
                </a:solidFill>
              </a:rPr>
              <a:t>2024-2025 HCS Application</a:t>
            </a:r>
          </a:p>
          <a:p>
            <a:r>
              <a:rPr lang="en-US" sz="2100" dirty="0">
                <a:solidFill>
                  <a:schemeClr val="tx1"/>
                </a:solidFill>
              </a:rPr>
              <a:t>Interested in Before Care:    Y         N   Time Needed:______________        After Care:         Y        N    Time Needed:_______________</a:t>
            </a:r>
          </a:p>
          <a:p>
            <a:r>
              <a:rPr lang="en-US" sz="2100" dirty="0">
                <a:solidFill>
                  <a:schemeClr val="tx1"/>
                </a:solidFill>
              </a:rPr>
              <a:t>Do you currently have a child enrolled in our school ?    Y          N</a:t>
            </a:r>
          </a:p>
          <a:p>
            <a:endParaRPr lang="en-US" sz="2100" dirty="0">
              <a:solidFill>
                <a:schemeClr val="tx1"/>
              </a:solidFill>
            </a:endParaRPr>
          </a:p>
          <a:p>
            <a:r>
              <a:rPr lang="en-US" sz="2100" dirty="0">
                <a:solidFill>
                  <a:schemeClr val="tx1"/>
                </a:solidFill>
              </a:rPr>
              <a:t>Child’s Name  Last_____________________________     Middle_________________________     First ___________________________________    M      F</a:t>
            </a:r>
          </a:p>
          <a:p>
            <a:r>
              <a:rPr lang="en-US" sz="2100" dirty="0">
                <a:solidFill>
                  <a:schemeClr val="tx1"/>
                </a:solidFill>
              </a:rPr>
              <a:t>Date of Birth________________________________          Age as of October 1</a:t>
            </a:r>
            <a:r>
              <a:rPr lang="en-US" sz="2100" baseline="30000" dirty="0">
                <a:solidFill>
                  <a:schemeClr val="tx1"/>
                </a:solidFill>
              </a:rPr>
              <a:t>st</a:t>
            </a:r>
            <a:r>
              <a:rPr lang="en-US" sz="2100" dirty="0">
                <a:solidFill>
                  <a:schemeClr val="tx1"/>
                </a:solidFill>
              </a:rPr>
              <a:t>_____________________________________</a:t>
            </a:r>
          </a:p>
          <a:p>
            <a:r>
              <a:rPr lang="en-US" sz="2100" dirty="0">
                <a:solidFill>
                  <a:schemeClr val="tx1"/>
                </a:solidFill>
              </a:rPr>
              <a:t>Address __________________________________________________   City ______________________________   Zip_________________________</a:t>
            </a:r>
          </a:p>
          <a:p>
            <a:r>
              <a:rPr lang="en-US" sz="2100" dirty="0">
                <a:solidFill>
                  <a:schemeClr val="tx1"/>
                </a:solidFill>
              </a:rPr>
              <a:t>Email_____________________________________________________   Phone____________________________  Cell____________________________</a:t>
            </a:r>
          </a:p>
          <a:p>
            <a:r>
              <a:rPr lang="en-US" sz="2100" dirty="0">
                <a:solidFill>
                  <a:schemeClr val="tx1"/>
                </a:solidFill>
              </a:rPr>
              <a:t>Name of school district child will be attending after preschool________________________________________________________</a:t>
            </a:r>
          </a:p>
          <a:p>
            <a:r>
              <a:rPr lang="en-US" sz="2100" dirty="0">
                <a:solidFill>
                  <a:schemeClr val="tx1"/>
                </a:solidFill>
              </a:rPr>
              <a:t>Any physical handicaps or disabilities? ________________________________________________________________________________________</a:t>
            </a:r>
          </a:p>
          <a:p>
            <a:r>
              <a:rPr lang="en-US" sz="2100" dirty="0">
                <a:solidFill>
                  <a:schemeClr val="tx1"/>
                </a:solidFill>
              </a:rPr>
              <a:t>Any physical or medical concerns ? ___________________________________________________________________________________________</a:t>
            </a:r>
          </a:p>
          <a:p>
            <a:r>
              <a:rPr lang="en-US" sz="2100" dirty="0">
                <a:solidFill>
                  <a:schemeClr val="tx1"/>
                </a:solidFill>
              </a:rPr>
              <a:t>Any Allergies?___________________________________________________  Medications? _______________________________________________</a:t>
            </a:r>
          </a:p>
          <a:p>
            <a:r>
              <a:rPr lang="en-US" sz="2100" dirty="0">
                <a:solidFill>
                  <a:schemeClr val="tx1"/>
                </a:solidFill>
              </a:rPr>
              <a:t>Explanation________________________________________________________________________________________________________________</a:t>
            </a:r>
          </a:p>
          <a:p>
            <a:endParaRPr lang="en-US" dirty="0">
              <a:solidFill>
                <a:schemeClr val="tx1"/>
              </a:solidFill>
            </a:endParaRPr>
          </a:p>
          <a:p>
            <a:r>
              <a:rPr lang="en-US" dirty="0">
                <a:solidFill>
                  <a:schemeClr val="tx1"/>
                </a:solidFill>
              </a:rPr>
              <a:t>Please note:  It is your responsibility to notify the office of any changes in this application information as soon as possible.</a:t>
            </a:r>
          </a:p>
          <a:p>
            <a:r>
              <a:rPr lang="en-US" dirty="0">
                <a:solidFill>
                  <a:schemeClr val="tx1"/>
                </a:solidFill>
              </a:rPr>
              <a:t>                                 </a:t>
            </a:r>
          </a:p>
          <a:p>
            <a:endParaRPr lang="en-US" dirty="0"/>
          </a:p>
        </p:txBody>
      </p:sp>
      <p:graphicFrame>
        <p:nvGraphicFramePr>
          <p:cNvPr id="4" name="Table 3">
            <a:extLst>
              <a:ext uri="{FF2B5EF4-FFF2-40B4-BE49-F238E27FC236}">
                <a16:creationId xmlns:a16="http://schemas.microsoft.com/office/drawing/2014/main" id="{91F358BF-3FC1-4B57-B393-C0C864D8ED14}"/>
              </a:ext>
            </a:extLst>
          </p:cNvPr>
          <p:cNvGraphicFramePr>
            <a:graphicFrameLocks noGrp="1"/>
          </p:cNvGraphicFramePr>
          <p:nvPr>
            <p:extLst>
              <p:ext uri="{D42A27DB-BD31-4B8C-83A1-F6EECF244321}">
                <p14:modId xmlns:p14="http://schemas.microsoft.com/office/powerpoint/2010/main" val="3225733287"/>
              </p:ext>
            </p:extLst>
          </p:nvPr>
        </p:nvGraphicFramePr>
        <p:xfrm>
          <a:off x="0" y="0"/>
          <a:ext cx="12192000" cy="1547346"/>
        </p:xfrm>
        <a:graphic>
          <a:graphicData uri="http://schemas.openxmlformats.org/drawingml/2006/table">
            <a:tbl>
              <a:tblPr>
                <a:tableStyleId>{5C22544A-7EE6-4342-B048-85BDC9FD1C3A}</a:tableStyleId>
              </a:tblPr>
              <a:tblGrid>
                <a:gridCol w="2795963">
                  <a:extLst>
                    <a:ext uri="{9D8B030D-6E8A-4147-A177-3AD203B41FA5}">
                      <a16:colId xmlns:a16="http://schemas.microsoft.com/office/drawing/2014/main" val="2357342241"/>
                    </a:ext>
                  </a:extLst>
                </a:gridCol>
                <a:gridCol w="1841991">
                  <a:extLst>
                    <a:ext uri="{9D8B030D-6E8A-4147-A177-3AD203B41FA5}">
                      <a16:colId xmlns:a16="http://schemas.microsoft.com/office/drawing/2014/main" val="3968481938"/>
                    </a:ext>
                  </a:extLst>
                </a:gridCol>
                <a:gridCol w="1830213">
                  <a:extLst>
                    <a:ext uri="{9D8B030D-6E8A-4147-A177-3AD203B41FA5}">
                      <a16:colId xmlns:a16="http://schemas.microsoft.com/office/drawing/2014/main" val="276329102"/>
                    </a:ext>
                  </a:extLst>
                </a:gridCol>
                <a:gridCol w="1575821">
                  <a:extLst>
                    <a:ext uri="{9D8B030D-6E8A-4147-A177-3AD203B41FA5}">
                      <a16:colId xmlns:a16="http://schemas.microsoft.com/office/drawing/2014/main" val="3277292983"/>
                    </a:ext>
                  </a:extLst>
                </a:gridCol>
                <a:gridCol w="1565222">
                  <a:extLst>
                    <a:ext uri="{9D8B030D-6E8A-4147-A177-3AD203B41FA5}">
                      <a16:colId xmlns:a16="http://schemas.microsoft.com/office/drawing/2014/main" val="2695135864"/>
                    </a:ext>
                  </a:extLst>
                </a:gridCol>
                <a:gridCol w="1392092">
                  <a:extLst>
                    <a:ext uri="{9D8B030D-6E8A-4147-A177-3AD203B41FA5}">
                      <a16:colId xmlns:a16="http://schemas.microsoft.com/office/drawing/2014/main" val="83142777"/>
                    </a:ext>
                  </a:extLst>
                </a:gridCol>
                <a:gridCol w="1190698">
                  <a:extLst>
                    <a:ext uri="{9D8B030D-6E8A-4147-A177-3AD203B41FA5}">
                      <a16:colId xmlns:a16="http://schemas.microsoft.com/office/drawing/2014/main" val="2428579431"/>
                    </a:ext>
                  </a:extLst>
                </a:gridCol>
              </a:tblGrid>
              <a:tr h="663426">
                <a:tc>
                  <a:txBody>
                    <a:bodyPr/>
                    <a:lstStyle/>
                    <a:p>
                      <a:pPr marL="0" marR="0">
                        <a:spcBef>
                          <a:spcPts val="0"/>
                        </a:spcBef>
                        <a:spcAft>
                          <a:spcPts val="0"/>
                        </a:spcAft>
                      </a:pPr>
                      <a:r>
                        <a:rPr lang="en-US" sz="1100" u="sng">
                          <a:effectLst/>
                        </a:rPr>
                        <a:t>FOR OFFICE USE ONLY</a:t>
                      </a:r>
                      <a:endParaRPr lang="en-US" sz="1000">
                        <a:effectLst/>
                      </a:endParaRPr>
                    </a:p>
                    <a:p>
                      <a:pPr marL="0" marR="0">
                        <a:spcBef>
                          <a:spcPts val="0"/>
                        </a:spcBef>
                        <a:spcAft>
                          <a:spcPts val="0"/>
                        </a:spcAft>
                      </a:pPr>
                      <a:r>
                        <a:rPr lang="en-US" sz="1100">
                          <a:effectLst/>
                        </a:rPr>
                        <a:t>PAYMENT</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000">
                        <a:effectLst/>
                      </a:endParaRPr>
                    </a:p>
                    <a:p>
                      <a:pPr marL="0" marR="0">
                        <a:spcBef>
                          <a:spcPts val="0"/>
                        </a:spcBef>
                        <a:spcAft>
                          <a:spcPts val="0"/>
                        </a:spcAft>
                      </a:pPr>
                      <a:r>
                        <a:rPr lang="en-US" sz="1100">
                          <a:effectLst/>
                        </a:rPr>
                        <a:t>REG REC</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 </a:t>
                      </a:r>
                      <a:endParaRPr lang="en-US" sz="1000">
                        <a:effectLst/>
                      </a:endParaRPr>
                    </a:p>
                    <a:p>
                      <a:pPr marL="0" marR="0">
                        <a:spcBef>
                          <a:spcPts val="0"/>
                        </a:spcBef>
                        <a:spcAft>
                          <a:spcPts val="0"/>
                        </a:spcAft>
                      </a:pPr>
                      <a:r>
                        <a:rPr lang="en-US" sz="1100">
                          <a:effectLst/>
                        </a:rPr>
                        <a:t>10</a:t>
                      </a:r>
                      <a:r>
                        <a:rPr lang="en-US" sz="1100" baseline="30000">
                          <a:effectLst/>
                        </a:rPr>
                        <a:t>TH</a:t>
                      </a:r>
                      <a:r>
                        <a:rPr lang="en-US" sz="1100">
                          <a:effectLst/>
                        </a:rPr>
                        <a:t> INC</a:t>
                      </a:r>
                      <a:endParaRPr lang="en-US" sz="1000">
                        <a:effectLst/>
                      </a:endParaRPr>
                    </a:p>
                    <a:p>
                      <a:pPr marL="0" marR="0">
                        <a:spcBef>
                          <a:spcPts val="0"/>
                        </a:spcBef>
                        <a:spcAft>
                          <a:spcPts val="0"/>
                        </a:spcAft>
                      </a:pPr>
                      <a:r>
                        <a:rPr lang="en-US" sz="1100">
                          <a:effectLst/>
                        </a:rPr>
                        <a:t>REC</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SIBLING DISC</a:t>
                      </a:r>
                      <a:endParaRPr lang="en-US" sz="1000">
                        <a:effectLst/>
                      </a:endParaRPr>
                    </a:p>
                    <a:p>
                      <a:pPr marL="0" marR="0">
                        <a:spcBef>
                          <a:spcPts val="0"/>
                        </a:spcBef>
                        <a:spcAft>
                          <a:spcPts val="0"/>
                        </a:spcAft>
                      </a:pPr>
                      <a:r>
                        <a:rPr lang="en-US" sz="1100">
                          <a:effectLst/>
                        </a:rPr>
                        <a:t>NAME</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AUTO PAYMENT APP</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BEFORE/</a:t>
                      </a:r>
                      <a:endParaRPr lang="en-US" sz="1000">
                        <a:effectLst/>
                      </a:endParaRPr>
                    </a:p>
                    <a:p>
                      <a:pPr marL="0" marR="0">
                        <a:spcBef>
                          <a:spcPts val="0"/>
                        </a:spcBef>
                        <a:spcAft>
                          <a:spcPts val="0"/>
                        </a:spcAft>
                      </a:pPr>
                      <a:r>
                        <a:rPr lang="en-US" sz="1100">
                          <a:effectLst/>
                        </a:rPr>
                        <a:t>AFTER CARE</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OTHER</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2371950"/>
                  </a:ext>
                </a:extLst>
              </a:tr>
              <a:tr h="844361">
                <a:tc>
                  <a:txBody>
                    <a:bodyPr/>
                    <a:lstStyle/>
                    <a:p>
                      <a:pPr marL="0" marR="0">
                        <a:spcBef>
                          <a:spcPts val="0"/>
                        </a:spcBef>
                        <a:spcAft>
                          <a:spcPts val="0"/>
                        </a:spcAft>
                      </a:pPr>
                      <a:r>
                        <a:rPr lang="en-US" sz="1100" dirty="0">
                          <a:effectLst/>
                        </a:rPr>
                        <a:t>NAME</a:t>
                      </a:r>
                    </a:p>
                    <a:p>
                      <a:pPr marL="0" marR="0">
                        <a:spcBef>
                          <a:spcPts val="0"/>
                        </a:spcBef>
                        <a:spcAft>
                          <a:spcPts val="0"/>
                        </a:spcAft>
                      </a:pPr>
                      <a:endParaRPr lang="en-US" sz="1100" dirty="0">
                        <a:effectLst/>
                      </a:endParaRPr>
                    </a:p>
                    <a:p>
                      <a:pPr marL="0" marR="0">
                        <a:spcBef>
                          <a:spcPts val="0"/>
                        </a:spcBef>
                        <a:spcAft>
                          <a:spcPts val="0"/>
                        </a:spcAft>
                      </a:pPr>
                      <a:endParaRPr lang="en-US" sz="1100" dirty="0">
                        <a:effectLst/>
                      </a:endParaRPr>
                    </a:p>
                    <a:p>
                      <a:pPr marL="0" marR="0">
                        <a:spcBef>
                          <a:spcPts val="0"/>
                        </a:spcBef>
                        <a:spcAft>
                          <a:spcPts val="0"/>
                        </a:spcAft>
                      </a:pPr>
                      <a:r>
                        <a:rPr lang="en-US" sz="1100" dirty="0">
                          <a:effectLst/>
                        </a:rPr>
                        <a:t>SESSION:   </a:t>
                      </a:r>
                      <a:endParaRPr lang="en-US" sz="1000" dirty="0">
                        <a:effectLst/>
                      </a:endParaRPr>
                    </a:p>
                    <a:p>
                      <a:pPr marL="0" marR="0">
                        <a:spcBef>
                          <a:spcPts val="0"/>
                        </a:spcBef>
                        <a:spcAft>
                          <a:spcPts val="0"/>
                        </a:spcAft>
                      </a:pPr>
                      <a:r>
                        <a:rPr lang="en-US" sz="14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Ck#______</a:t>
                      </a:r>
                      <a:endParaRPr lang="en-US" sz="1000" dirty="0">
                        <a:effectLst/>
                      </a:endParaRPr>
                    </a:p>
                    <a:p>
                      <a:pPr marL="0" marR="0">
                        <a:spcBef>
                          <a:spcPts val="0"/>
                        </a:spcBef>
                        <a:spcAft>
                          <a:spcPts val="0"/>
                        </a:spcAft>
                      </a:pPr>
                      <a:r>
                        <a:rPr lang="en-US" sz="1000" dirty="0">
                          <a:effectLst/>
                        </a:rPr>
                        <a:t> </a:t>
                      </a:r>
                    </a:p>
                    <a:p>
                      <a:pPr marL="0" marR="0">
                        <a:spcBef>
                          <a:spcPts val="0"/>
                        </a:spcBef>
                        <a:spcAft>
                          <a:spcPts val="0"/>
                        </a:spcAft>
                      </a:pPr>
                      <a:r>
                        <a:rPr lang="en-US" sz="900" dirty="0">
                          <a:effectLst/>
                        </a:rPr>
                        <a:t>Included in 10</a:t>
                      </a:r>
                      <a:r>
                        <a:rPr lang="en-US" sz="900" baseline="30000" dirty="0">
                          <a:effectLst/>
                        </a:rPr>
                        <a:t>th</a:t>
                      </a:r>
                      <a:r>
                        <a:rPr lang="en-US" sz="900" dirty="0">
                          <a:effectLst/>
                        </a:rPr>
                        <a:t> Increment _____</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Ck#______</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29041371"/>
                  </a:ext>
                </a:extLst>
              </a:tr>
            </a:tbl>
          </a:graphicData>
        </a:graphic>
      </p:graphicFrame>
    </p:spTree>
    <p:extLst>
      <p:ext uri="{BB962C8B-B14F-4D97-AF65-F5344CB8AC3E}">
        <p14:creationId xmlns:p14="http://schemas.microsoft.com/office/powerpoint/2010/main" val="49239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520-2640-4559-BAB1-ADE3A7386530}"/>
              </a:ext>
            </a:extLst>
          </p:cNvPr>
          <p:cNvSpPr>
            <a:spLocks noGrp="1"/>
          </p:cNvSpPr>
          <p:nvPr>
            <p:ph type="title"/>
          </p:nvPr>
        </p:nvSpPr>
        <p:spPr>
          <a:xfrm>
            <a:off x="914399" y="703386"/>
            <a:ext cx="6400800" cy="685800"/>
          </a:xfrm>
        </p:spPr>
        <p:txBody>
          <a:bodyPr/>
          <a:lstStyle/>
          <a:p>
            <a:pPr algn="ctr"/>
            <a:r>
              <a:rPr lang="en-US" dirty="0"/>
              <a:t>Welcome Parents!</a:t>
            </a:r>
          </a:p>
        </p:txBody>
      </p:sp>
      <p:sp>
        <p:nvSpPr>
          <p:cNvPr id="6" name="Text Placeholder 5">
            <a:extLst>
              <a:ext uri="{FF2B5EF4-FFF2-40B4-BE49-F238E27FC236}">
                <a16:creationId xmlns:a16="http://schemas.microsoft.com/office/drawing/2014/main" id="{DED39638-AED5-4483-9DDA-49E033B81173}"/>
              </a:ext>
            </a:extLst>
          </p:cNvPr>
          <p:cNvSpPr>
            <a:spLocks noGrp="1"/>
          </p:cNvSpPr>
          <p:nvPr>
            <p:ph type="body" sz="quarter" idx="11"/>
          </p:nvPr>
        </p:nvSpPr>
        <p:spPr>
          <a:xfrm>
            <a:off x="914399" y="1389186"/>
            <a:ext cx="7109013" cy="5398476"/>
          </a:xfrm>
        </p:spPr>
        <p:txBody>
          <a:bodyPr>
            <a:normAutofit lnSpcReduction="10000"/>
          </a:bodyPr>
          <a:lstStyle/>
          <a:p>
            <a:pPr algn="ctr">
              <a:lnSpc>
                <a:spcPts val="2800"/>
              </a:lnSpc>
            </a:pPr>
            <a:r>
              <a:rPr lang="en-US" sz="1800" dirty="0"/>
              <a:t>Welcome to </a:t>
            </a:r>
            <a:r>
              <a:rPr lang="en-US" sz="2800" b="1" dirty="0">
                <a:solidFill>
                  <a:schemeClr val="tx2"/>
                </a:solidFill>
              </a:rPr>
              <a:t>Hope Christian School</a:t>
            </a:r>
          </a:p>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We would like to extend a warm welcome to our upcoming Hope Christian School year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We are very excited to have you and your children as part of our Hope Christian School family. The Hope Christian School teachers and staff are committed to providing you with a quality, affordable education in a secure, loving, Christian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environment.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We have compiled this handbook with important information to help with a smooth transition into the school year. The registration packet and parent acknowledgement sign off page are located at the end of this packet.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Just tear out the last 5 pages and return to school with all the items listed on the checklist page. Please read carefully and call the office if you have any questions. </a:t>
            </a:r>
          </a:p>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 always, we look forward to working together so that your children can have the best Early Childhood Educational opportunities that they deserve!</a:t>
            </a:r>
          </a:p>
          <a:p>
            <a:pPr marL="0" marR="0" algn="ctr">
              <a:lnSpc>
                <a:spcPct val="107000"/>
              </a:lnSpc>
              <a:spcBef>
                <a:spcPts val="0"/>
              </a:spcBef>
              <a:spcAft>
                <a:spcPts val="0"/>
              </a:spcAft>
            </a:pPr>
            <a:r>
              <a:rPr lang="en-US" sz="2000" b="1" dirty="0">
                <a:solidFill>
                  <a:srgbClr val="00B0F0"/>
                </a:solidFill>
                <a:latin typeface="Times New Roman" panose="02020603050405020304" pitchFamily="18" charset="0"/>
                <a:cs typeface="Times New Roman" panose="02020603050405020304" pitchFamily="18" charset="0"/>
              </a:rPr>
              <a:t>Registration for in-house families begins on January 16th, for Mommy &amp; Me on January 22nd and  registration opens to the public on January 29th.  </a:t>
            </a:r>
          </a:p>
          <a:p>
            <a:pPr marL="0" marR="0" algn="ctr">
              <a:lnSpc>
                <a:spcPct val="107000"/>
              </a:lnSpc>
              <a:spcBef>
                <a:spcPts val="0"/>
              </a:spcBef>
              <a:spcAft>
                <a:spcPts val="0"/>
              </a:spcAft>
            </a:pPr>
            <a:r>
              <a:rPr lang="en-US" sz="2000" b="1" dirty="0">
                <a:solidFill>
                  <a:srgbClr val="00B0F0"/>
                </a:solidFill>
                <a:latin typeface="Times New Roman" panose="02020603050405020304" pitchFamily="18" charset="0"/>
                <a:cs typeface="Times New Roman" panose="02020603050405020304" pitchFamily="18" charset="0"/>
              </a:rPr>
              <a:t>All spots are designated on a first come, first serve basis. </a:t>
            </a:r>
            <a:endParaRPr lang="en-US" sz="2000" b="1" dirty="0">
              <a:solidFill>
                <a:srgbClr val="00B0F0"/>
              </a:solidFill>
            </a:endParaRPr>
          </a:p>
        </p:txBody>
      </p:sp>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icture containing diagram&#10;&#10;Description automatically generated">
            <a:extLst>
              <a:ext uri="{FF2B5EF4-FFF2-40B4-BE49-F238E27FC236}">
                <a16:creationId xmlns:a16="http://schemas.microsoft.com/office/drawing/2014/main" id="{FF3669AA-A71F-4254-B27B-5AD347BC09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74217" y="1600201"/>
            <a:ext cx="3421891" cy="3349304"/>
          </a:xfrm>
          <a:prstGeom prst="rect">
            <a:avLst/>
          </a:prstGeom>
        </p:spPr>
      </p:pic>
    </p:spTree>
    <p:extLst>
      <p:ext uri="{BB962C8B-B14F-4D97-AF65-F5344CB8AC3E}">
        <p14:creationId xmlns:p14="http://schemas.microsoft.com/office/powerpoint/2010/main" val="3001952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F6234D-269B-4318-9A20-5A1C95F986F9}"/>
              </a:ext>
            </a:extLst>
          </p:cNvPr>
          <p:cNvSpPr txBox="1"/>
          <p:nvPr/>
        </p:nvSpPr>
        <p:spPr>
          <a:xfrm>
            <a:off x="151002" y="184558"/>
            <a:ext cx="12040998" cy="6585358"/>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DB698098-2FEB-405D-B3DD-7DC3E9117788}"/>
              </a:ext>
            </a:extLst>
          </p:cNvPr>
          <p:cNvSpPr txBox="1"/>
          <p:nvPr/>
        </p:nvSpPr>
        <p:spPr>
          <a:xfrm>
            <a:off x="303402" y="336958"/>
            <a:ext cx="12040998" cy="6585358"/>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CDE6A473-5663-4B29-9729-3E746C42DAB6}"/>
              </a:ext>
            </a:extLst>
          </p:cNvPr>
          <p:cNvSpPr txBox="1"/>
          <p:nvPr/>
        </p:nvSpPr>
        <p:spPr>
          <a:xfrm>
            <a:off x="151002" y="88084"/>
            <a:ext cx="11889996" cy="7017306"/>
          </a:xfrm>
          <a:prstGeom prst="rect">
            <a:avLst/>
          </a:prstGeom>
          <a:noFill/>
        </p:spPr>
        <p:txBody>
          <a:bodyPr wrap="square" rtlCol="0">
            <a:spAutoFit/>
          </a:bodyPr>
          <a:lstStyle/>
          <a:p>
            <a:r>
              <a:rPr lang="en-US" b="1" dirty="0"/>
              <a:t>Family Record:</a:t>
            </a:r>
          </a:p>
          <a:p>
            <a:r>
              <a:rPr lang="en-US" dirty="0"/>
              <a:t>Name of child’s father:___________________________________________</a:t>
            </a:r>
          </a:p>
          <a:p>
            <a:r>
              <a:rPr lang="en-US" dirty="0"/>
              <a:t>Name of child’s mother:___________________________________________</a:t>
            </a:r>
          </a:p>
          <a:p>
            <a:r>
              <a:rPr lang="en-US" dirty="0"/>
              <a:t>Living with both parents:_________________________________________</a:t>
            </a:r>
          </a:p>
          <a:p>
            <a:r>
              <a:rPr lang="en-US" dirty="0"/>
              <a:t>Name of person who will be making payments if different than parents:____________________________________________</a:t>
            </a:r>
          </a:p>
          <a:p>
            <a:endParaRPr lang="en-US" dirty="0"/>
          </a:p>
          <a:p>
            <a:r>
              <a:rPr lang="en-US" dirty="0"/>
              <a:t>Father’s Occupation:___________________________________________________________</a:t>
            </a:r>
          </a:p>
          <a:p>
            <a:r>
              <a:rPr lang="en-US" dirty="0"/>
              <a:t>Employer:______________________________________________________________________   Phone #_________________________________</a:t>
            </a:r>
          </a:p>
          <a:p>
            <a:r>
              <a:rPr lang="en-US" dirty="0"/>
              <a:t>Address:_________________________________________________________________________</a:t>
            </a:r>
          </a:p>
          <a:p>
            <a:endParaRPr lang="en-US" dirty="0"/>
          </a:p>
          <a:p>
            <a:r>
              <a:rPr lang="en-US" dirty="0"/>
              <a:t>Mother’s Occupation: __________________________________________________________</a:t>
            </a:r>
          </a:p>
          <a:p>
            <a:r>
              <a:rPr lang="en-US" dirty="0"/>
              <a:t>Employer:_______________________________________________________________________  Phone # ________________________________</a:t>
            </a:r>
          </a:p>
          <a:p>
            <a:r>
              <a:rPr lang="en-US" dirty="0"/>
              <a:t>Address:________________________________________________________________________</a:t>
            </a:r>
          </a:p>
          <a:p>
            <a:r>
              <a:rPr lang="en-US" dirty="0"/>
              <a:t>Siblings:</a:t>
            </a:r>
          </a:p>
          <a:p>
            <a:r>
              <a:rPr lang="en-US" dirty="0"/>
              <a:t>Names and Ages: _______________________________________________________________________________________________________</a:t>
            </a:r>
          </a:p>
          <a:p>
            <a:r>
              <a:rPr lang="en-US" dirty="0"/>
              <a:t>__________________________________________________________________________________________________________________________</a:t>
            </a:r>
          </a:p>
          <a:p>
            <a:r>
              <a:rPr lang="en-US" dirty="0"/>
              <a:t>Church Affiliation: ________________________________________________________________________</a:t>
            </a:r>
          </a:p>
          <a:p>
            <a:r>
              <a:rPr lang="en-US" dirty="0"/>
              <a:t>Child’s Doctor: ___________________________________________________    Phone: __________________________________</a:t>
            </a:r>
          </a:p>
          <a:p>
            <a:r>
              <a:rPr lang="en-US" dirty="0"/>
              <a:t>In choosing Hope Christian School, what aspects appealed to you most? _______________________________________________________________________________________________________________________</a:t>
            </a:r>
          </a:p>
          <a:p>
            <a:r>
              <a:rPr lang="en-US" dirty="0"/>
              <a:t>_______________________________________________________________________________________________________________________</a:t>
            </a:r>
          </a:p>
          <a:p>
            <a:r>
              <a:rPr lang="en-US" dirty="0"/>
              <a:t>Do you have any volunteer time or talents that you would be willing to share with the school? _____________________________________________________________________________________________________________________________</a:t>
            </a:r>
          </a:p>
          <a:p>
            <a:endParaRPr lang="en-US" dirty="0"/>
          </a:p>
          <a:p>
            <a:endParaRPr lang="en-US" dirty="0"/>
          </a:p>
        </p:txBody>
      </p:sp>
    </p:spTree>
    <p:extLst>
      <p:ext uri="{BB962C8B-B14F-4D97-AF65-F5344CB8AC3E}">
        <p14:creationId xmlns:p14="http://schemas.microsoft.com/office/powerpoint/2010/main" val="3882230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9C2092-7E93-432E-B6B0-A0C47F073065}"/>
              </a:ext>
            </a:extLst>
          </p:cNvPr>
          <p:cNvSpPr>
            <a:spLocks noGrp="1"/>
          </p:cNvSpPr>
          <p:nvPr>
            <p:ph type="body" sz="quarter" idx="11"/>
          </p:nvPr>
        </p:nvSpPr>
        <p:spPr>
          <a:xfrm>
            <a:off x="97277" y="126460"/>
            <a:ext cx="12003932" cy="6731540"/>
          </a:xfrm>
        </p:spPr>
        <p:txBody>
          <a:bodyPr/>
          <a:lstStyle/>
          <a:p>
            <a:r>
              <a:rPr lang="en-US" dirty="0"/>
              <a:t>                                                    </a:t>
            </a:r>
          </a:p>
        </p:txBody>
      </p:sp>
      <p:graphicFrame>
        <p:nvGraphicFramePr>
          <p:cNvPr id="4" name="Table 3">
            <a:extLst>
              <a:ext uri="{FF2B5EF4-FFF2-40B4-BE49-F238E27FC236}">
                <a16:creationId xmlns:a16="http://schemas.microsoft.com/office/drawing/2014/main" id="{B03E3E2C-1FB9-4836-A023-7216311254C1}"/>
              </a:ext>
            </a:extLst>
          </p:cNvPr>
          <p:cNvGraphicFramePr>
            <a:graphicFrameLocks noGrp="1"/>
          </p:cNvGraphicFramePr>
          <p:nvPr>
            <p:extLst>
              <p:ext uri="{D42A27DB-BD31-4B8C-83A1-F6EECF244321}">
                <p14:modId xmlns:p14="http://schemas.microsoft.com/office/powerpoint/2010/main" val="644988728"/>
              </p:ext>
            </p:extLst>
          </p:nvPr>
        </p:nvGraphicFramePr>
        <p:xfrm>
          <a:off x="2900679" y="924138"/>
          <a:ext cx="6390639" cy="1280160"/>
        </p:xfrm>
        <a:graphic>
          <a:graphicData uri="http://schemas.openxmlformats.org/drawingml/2006/table">
            <a:tbl>
              <a:tblPr>
                <a:tableStyleId>{5C22544A-7EE6-4342-B048-85BDC9FD1C3A}</a:tableStyleId>
              </a:tblPr>
              <a:tblGrid>
                <a:gridCol w="6390639">
                  <a:extLst>
                    <a:ext uri="{9D8B030D-6E8A-4147-A177-3AD203B41FA5}">
                      <a16:colId xmlns:a16="http://schemas.microsoft.com/office/drawing/2014/main" val="3669071396"/>
                    </a:ext>
                  </a:extLst>
                </a:gridCol>
              </a:tblGrid>
              <a:tr h="1010080">
                <a:tc>
                  <a:txBody>
                    <a:bodyPr/>
                    <a:lstStyle/>
                    <a:p>
                      <a:pPr marL="0" marR="0" algn="ctr">
                        <a:spcBef>
                          <a:spcPts val="0"/>
                        </a:spcBef>
                        <a:spcAft>
                          <a:spcPts val="0"/>
                        </a:spcAft>
                      </a:pPr>
                      <a:r>
                        <a:rPr lang="en-US" sz="1600" u="sng" dirty="0">
                          <a:effectLst/>
                        </a:rPr>
                        <a:t>2 ½ year old Program</a:t>
                      </a:r>
                      <a:endParaRPr lang="en-US" sz="1000" dirty="0">
                        <a:effectLst/>
                      </a:endParaRPr>
                    </a:p>
                    <a:p>
                      <a:pPr marL="0" marR="0" algn="ctr">
                        <a:spcBef>
                          <a:spcPts val="0"/>
                        </a:spcBef>
                        <a:spcAft>
                          <a:spcPts val="0"/>
                        </a:spcAft>
                      </a:pPr>
                      <a:r>
                        <a:rPr lang="en-US" sz="1200" u="sng" dirty="0">
                          <a:effectLst/>
                        </a:rPr>
                        <a:t>Please indicate 1</a:t>
                      </a:r>
                      <a:r>
                        <a:rPr lang="en-US" sz="1200" u="sng" baseline="30000" dirty="0">
                          <a:effectLst/>
                        </a:rPr>
                        <a:t>st</a:t>
                      </a:r>
                      <a:r>
                        <a:rPr lang="en-US" sz="1200" u="sng" dirty="0">
                          <a:effectLst/>
                        </a:rPr>
                        <a:t> and 2</a:t>
                      </a:r>
                      <a:r>
                        <a:rPr lang="en-US" sz="1200" u="sng" baseline="30000" dirty="0">
                          <a:effectLst/>
                        </a:rPr>
                        <a:t>nd</a:t>
                      </a:r>
                      <a:r>
                        <a:rPr lang="en-US" sz="1200" u="sng" dirty="0">
                          <a:effectLst/>
                        </a:rPr>
                        <a:t> choice of classes</a:t>
                      </a:r>
                      <a:r>
                        <a:rPr lang="en-US" sz="1200" dirty="0">
                          <a:effectLst/>
                        </a:rPr>
                        <a:t>, (your first choice may not be available) </a:t>
                      </a:r>
                      <a:endParaRPr lang="en-US" sz="1000" dirty="0">
                        <a:effectLst/>
                      </a:endParaRPr>
                    </a:p>
                    <a:p>
                      <a:pPr marL="0" marR="0" algn="ctr">
                        <a:spcBef>
                          <a:spcPts val="0"/>
                        </a:spcBef>
                        <a:spcAft>
                          <a:spcPts val="0"/>
                        </a:spcAft>
                      </a:pPr>
                      <a:r>
                        <a:rPr lang="en-US" sz="400" dirty="0">
                          <a:effectLst/>
                        </a:rPr>
                        <a:t> </a:t>
                      </a:r>
                      <a:endParaRPr lang="en-US" sz="1000" dirty="0">
                        <a:effectLst/>
                      </a:endParaRPr>
                    </a:p>
                    <a:p>
                      <a:pPr marL="40005" marR="0">
                        <a:spcBef>
                          <a:spcPts val="0"/>
                        </a:spcBef>
                        <a:spcAft>
                          <a:spcPts val="0"/>
                        </a:spcAft>
                      </a:pPr>
                      <a:r>
                        <a:rPr lang="en-US" sz="1200" dirty="0">
                          <a:effectLst/>
                        </a:rPr>
                        <a:t>        CHILD’S NAME ____________________________                                 Choice 1</a:t>
                      </a:r>
                      <a:r>
                        <a:rPr lang="en-US" sz="1200" baseline="30000" dirty="0">
                          <a:effectLst/>
                        </a:rPr>
                        <a:t>st</a:t>
                      </a:r>
                      <a:r>
                        <a:rPr lang="en-US" sz="1200" dirty="0">
                          <a:effectLst/>
                        </a:rPr>
                        <a:t>, 2nd</a:t>
                      </a:r>
                      <a:endParaRPr lang="en-US" sz="1000" dirty="0">
                        <a:effectLst/>
                      </a:endParaRPr>
                    </a:p>
                    <a:p>
                      <a:pPr marL="0" marR="0">
                        <a:spcBef>
                          <a:spcPts val="0"/>
                        </a:spcBef>
                        <a:spcAft>
                          <a:spcPts val="0"/>
                        </a:spcAft>
                      </a:pPr>
                      <a:r>
                        <a:rPr lang="en-US" sz="1200" dirty="0">
                          <a:effectLst/>
                        </a:rPr>
                        <a:t> Mon thru Fri                 full-day ________                                                      ______________</a:t>
                      </a:r>
                      <a:endParaRPr lang="en-US" sz="1000" dirty="0">
                        <a:effectLst/>
                      </a:endParaRPr>
                    </a:p>
                    <a:p>
                      <a:pPr marL="0" marR="0">
                        <a:spcBef>
                          <a:spcPts val="0"/>
                        </a:spcBef>
                        <a:spcAft>
                          <a:spcPts val="0"/>
                        </a:spcAft>
                      </a:pPr>
                      <a:r>
                        <a:rPr lang="en-US" sz="1200" dirty="0">
                          <a:effectLst/>
                        </a:rPr>
                        <a:t> Mon, Wed, Fri             full-day _______  half-day ________      </a:t>
                      </a:r>
                      <a:endParaRPr lang="en-US" sz="1000" dirty="0">
                        <a:effectLst/>
                      </a:endParaRPr>
                    </a:p>
                    <a:p>
                      <a:pPr marL="0" marR="0">
                        <a:spcBef>
                          <a:spcPts val="0"/>
                        </a:spcBef>
                        <a:spcAft>
                          <a:spcPts val="0"/>
                        </a:spcAft>
                      </a:pPr>
                      <a:r>
                        <a:rPr lang="en-US" sz="1200" dirty="0">
                          <a:effectLst/>
                        </a:rPr>
                        <a:t> Tues., Thurs                  full-day ________  half-day ________                      ______________</a:t>
                      </a:r>
                      <a:r>
                        <a:rPr lang="en-US" sz="1600" u="none" strike="noStrike"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71980470"/>
                  </a:ext>
                </a:extLst>
              </a:tr>
            </a:tbl>
          </a:graphicData>
        </a:graphic>
      </p:graphicFrame>
      <p:graphicFrame>
        <p:nvGraphicFramePr>
          <p:cNvPr id="5" name="Table 4">
            <a:extLst>
              <a:ext uri="{FF2B5EF4-FFF2-40B4-BE49-F238E27FC236}">
                <a16:creationId xmlns:a16="http://schemas.microsoft.com/office/drawing/2014/main" id="{7F07BCEF-A5BD-419B-B9BD-45BF5741EF40}"/>
              </a:ext>
            </a:extLst>
          </p:cNvPr>
          <p:cNvGraphicFramePr>
            <a:graphicFrameLocks noGrp="1"/>
          </p:cNvGraphicFramePr>
          <p:nvPr>
            <p:extLst>
              <p:ext uri="{D42A27DB-BD31-4B8C-83A1-F6EECF244321}">
                <p14:modId xmlns:p14="http://schemas.microsoft.com/office/powerpoint/2010/main" val="211805681"/>
              </p:ext>
            </p:extLst>
          </p:nvPr>
        </p:nvGraphicFramePr>
        <p:xfrm>
          <a:off x="2900678" y="2270456"/>
          <a:ext cx="6390639" cy="1483082"/>
        </p:xfrm>
        <a:graphic>
          <a:graphicData uri="http://schemas.openxmlformats.org/drawingml/2006/table">
            <a:tbl>
              <a:tblPr>
                <a:tableStyleId>{5C22544A-7EE6-4342-B048-85BDC9FD1C3A}</a:tableStyleId>
              </a:tblPr>
              <a:tblGrid>
                <a:gridCol w="6390639">
                  <a:extLst>
                    <a:ext uri="{9D8B030D-6E8A-4147-A177-3AD203B41FA5}">
                      <a16:colId xmlns:a16="http://schemas.microsoft.com/office/drawing/2014/main" val="3395952429"/>
                    </a:ext>
                  </a:extLst>
                </a:gridCol>
              </a:tblGrid>
              <a:tr h="1483082">
                <a:tc>
                  <a:txBody>
                    <a:bodyPr/>
                    <a:lstStyle/>
                    <a:p>
                      <a:pPr marL="0" marR="0" algn="ctr">
                        <a:spcBef>
                          <a:spcPts val="0"/>
                        </a:spcBef>
                        <a:spcAft>
                          <a:spcPts val="0"/>
                        </a:spcAft>
                      </a:pPr>
                      <a:r>
                        <a:rPr lang="en-US" sz="1600" u="sng" dirty="0">
                          <a:effectLst/>
                        </a:rPr>
                        <a:t>3-year-old Program</a:t>
                      </a:r>
                      <a:endParaRPr lang="en-US" sz="1000" dirty="0">
                        <a:effectLst/>
                      </a:endParaRPr>
                    </a:p>
                    <a:p>
                      <a:pPr marL="40005" marR="0" algn="ctr">
                        <a:spcBef>
                          <a:spcPts val="0"/>
                        </a:spcBef>
                        <a:spcAft>
                          <a:spcPts val="0"/>
                        </a:spcAft>
                      </a:pPr>
                      <a:r>
                        <a:rPr lang="en-US" sz="1200" u="sng" dirty="0">
                          <a:effectLst/>
                        </a:rPr>
                        <a:t>Please indicate 1</a:t>
                      </a:r>
                      <a:r>
                        <a:rPr lang="en-US" sz="1200" u="sng" baseline="30000" dirty="0">
                          <a:effectLst/>
                        </a:rPr>
                        <a:t>st</a:t>
                      </a:r>
                      <a:r>
                        <a:rPr lang="en-US" sz="1200" u="sng" dirty="0">
                          <a:effectLst/>
                        </a:rPr>
                        <a:t> and 2</a:t>
                      </a:r>
                      <a:r>
                        <a:rPr lang="en-US" sz="1200" u="sng" baseline="30000" dirty="0">
                          <a:effectLst/>
                        </a:rPr>
                        <a:t>nd </a:t>
                      </a:r>
                      <a:r>
                        <a:rPr lang="en-US" sz="1200" u="sng" dirty="0">
                          <a:effectLst/>
                        </a:rPr>
                        <a:t>choice of classes</a:t>
                      </a:r>
                      <a:r>
                        <a:rPr lang="en-US" sz="1200" dirty="0">
                          <a:effectLst/>
                        </a:rPr>
                        <a:t>, (your first choice may not be available).</a:t>
                      </a:r>
                      <a:endParaRPr lang="en-US" sz="1000" dirty="0">
                        <a:effectLst/>
                      </a:endParaRPr>
                    </a:p>
                    <a:p>
                      <a:pPr marL="40005" marR="0">
                        <a:spcBef>
                          <a:spcPts val="0"/>
                        </a:spcBef>
                        <a:spcAft>
                          <a:spcPts val="0"/>
                        </a:spcAft>
                      </a:pPr>
                      <a:r>
                        <a:rPr lang="en-US" sz="800" dirty="0">
                          <a:effectLst/>
                        </a:rPr>
                        <a:t> </a:t>
                      </a:r>
                      <a:endParaRPr lang="en-US" sz="1000" dirty="0">
                        <a:effectLst/>
                      </a:endParaRPr>
                    </a:p>
                    <a:p>
                      <a:pPr marL="40005" marR="0">
                        <a:spcBef>
                          <a:spcPts val="0"/>
                        </a:spcBef>
                        <a:spcAft>
                          <a:spcPts val="0"/>
                        </a:spcAft>
                      </a:pPr>
                      <a:r>
                        <a:rPr lang="en-US" sz="1200" dirty="0">
                          <a:effectLst/>
                        </a:rPr>
                        <a:t>        CHILD’S NAME ____________________________                                     Choice 1</a:t>
                      </a:r>
                      <a:r>
                        <a:rPr lang="en-US" sz="1200" baseline="30000" dirty="0">
                          <a:effectLst/>
                        </a:rPr>
                        <a:t>st</a:t>
                      </a:r>
                      <a:r>
                        <a:rPr lang="en-US" sz="1200" dirty="0">
                          <a:effectLst/>
                        </a:rPr>
                        <a:t>, 2</a:t>
                      </a:r>
                      <a:r>
                        <a:rPr lang="en-US" sz="1200" baseline="30000" dirty="0">
                          <a:effectLst/>
                        </a:rPr>
                        <a:t>nd</a:t>
                      </a:r>
                      <a:endParaRPr lang="en-US" sz="1000" dirty="0">
                        <a:effectLst/>
                      </a:endParaRPr>
                    </a:p>
                    <a:p>
                      <a:pPr marL="0" marR="0">
                        <a:spcBef>
                          <a:spcPts val="0"/>
                        </a:spcBef>
                        <a:spcAft>
                          <a:spcPts val="0"/>
                        </a:spcAft>
                      </a:pPr>
                      <a:r>
                        <a:rPr lang="en-US" sz="1200" dirty="0">
                          <a:effectLst/>
                        </a:rPr>
                        <a:t> Mon thru Fri               full-day _________                                                        _____________</a:t>
                      </a:r>
                      <a:endParaRPr lang="en-US" sz="1000" dirty="0">
                        <a:effectLst/>
                      </a:endParaRPr>
                    </a:p>
                    <a:p>
                      <a:pPr marL="40005" marR="0">
                        <a:spcBef>
                          <a:spcPts val="0"/>
                        </a:spcBef>
                        <a:spcAft>
                          <a:spcPts val="0"/>
                        </a:spcAft>
                      </a:pPr>
                      <a:r>
                        <a:rPr lang="en-US" sz="1200" dirty="0">
                          <a:effectLst/>
                        </a:rPr>
                        <a:t>Mon, Wed, Fri            full-day _________ half-day __________                    _____________   </a:t>
                      </a:r>
                      <a:endParaRPr lang="en-US" sz="1000" dirty="0">
                        <a:effectLst/>
                      </a:endParaRPr>
                    </a:p>
                    <a:p>
                      <a:pPr marL="40005" marR="0">
                        <a:spcBef>
                          <a:spcPts val="0"/>
                        </a:spcBef>
                        <a:spcAft>
                          <a:spcPts val="0"/>
                        </a:spcAft>
                      </a:pPr>
                      <a:r>
                        <a:rPr lang="en-US" sz="1200" dirty="0">
                          <a:effectLst/>
                        </a:rPr>
                        <a:t>Tues, Thurs                 full-day _________ half-day __________                   _____________</a:t>
                      </a:r>
                      <a:endParaRPr lang="en-US" sz="1000" dirty="0">
                        <a:effectLst/>
                      </a:endParaRPr>
                    </a:p>
                    <a:p>
                      <a:pPr marL="40005"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Afternoon session               __________</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90144231"/>
                  </a:ext>
                </a:extLst>
              </a:tr>
            </a:tbl>
          </a:graphicData>
        </a:graphic>
      </p:graphicFrame>
      <p:graphicFrame>
        <p:nvGraphicFramePr>
          <p:cNvPr id="6" name="Table 5">
            <a:extLst>
              <a:ext uri="{FF2B5EF4-FFF2-40B4-BE49-F238E27FC236}">
                <a16:creationId xmlns:a16="http://schemas.microsoft.com/office/drawing/2014/main" id="{0E8B1E1E-0B51-4CDA-BCBE-FD8856C1122C}"/>
              </a:ext>
            </a:extLst>
          </p:cNvPr>
          <p:cNvGraphicFramePr>
            <a:graphicFrameLocks noGrp="1"/>
          </p:cNvGraphicFramePr>
          <p:nvPr>
            <p:extLst>
              <p:ext uri="{D42A27DB-BD31-4B8C-83A1-F6EECF244321}">
                <p14:modId xmlns:p14="http://schemas.microsoft.com/office/powerpoint/2010/main" val="2063235544"/>
              </p:ext>
            </p:extLst>
          </p:nvPr>
        </p:nvGraphicFramePr>
        <p:xfrm>
          <a:off x="2858452" y="3799654"/>
          <a:ext cx="6432865" cy="1702176"/>
        </p:xfrm>
        <a:graphic>
          <a:graphicData uri="http://schemas.openxmlformats.org/drawingml/2006/table">
            <a:tbl>
              <a:tblPr>
                <a:tableStyleId>{5C22544A-7EE6-4342-B048-85BDC9FD1C3A}</a:tableStyleId>
              </a:tblPr>
              <a:tblGrid>
                <a:gridCol w="6432865">
                  <a:extLst>
                    <a:ext uri="{9D8B030D-6E8A-4147-A177-3AD203B41FA5}">
                      <a16:colId xmlns:a16="http://schemas.microsoft.com/office/drawing/2014/main" val="3748679364"/>
                    </a:ext>
                  </a:extLst>
                </a:gridCol>
              </a:tblGrid>
              <a:tr h="1702176">
                <a:tc>
                  <a:txBody>
                    <a:bodyPr/>
                    <a:lstStyle/>
                    <a:p>
                      <a:pPr marL="0" marR="0" algn="ctr">
                        <a:spcBef>
                          <a:spcPts val="0"/>
                        </a:spcBef>
                        <a:spcAft>
                          <a:spcPts val="0"/>
                        </a:spcAft>
                      </a:pPr>
                      <a:r>
                        <a:rPr lang="en-US" sz="1600" u="sng" dirty="0">
                          <a:effectLst/>
                        </a:rPr>
                        <a:t>4-year-old Program</a:t>
                      </a:r>
                      <a:r>
                        <a:rPr lang="en-US" sz="1600" dirty="0">
                          <a:effectLst/>
                        </a:rPr>
                        <a:t> </a:t>
                      </a:r>
                      <a:endParaRPr lang="en-US" sz="1000" dirty="0">
                        <a:effectLst/>
                      </a:endParaRPr>
                    </a:p>
                    <a:p>
                      <a:pPr marL="0" marR="0" algn="ctr">
                        <a:spcBef>
                          <a:spcPts val="0"/>
                        </a:spcBef>
                        <a:spcAft>
                          <a:spcPts val="0"/>
                        </a:spcAft>
                      </a:pPr>
                      <a:r>
                        <a:rPr lang="en-US" sz="1200" u="sng" dirty="0">
                          <a:effectLst/>
                        </a:rPr>
                        <a:t>Please indicate 1</a:t>
                      </a:r>
                      <a:r>
                        <a:rPr lang="en-US" sz="1200" u="sng" baseline="30000" dirty="0">
                          <a:effectLst/>
                        </a:rPr>
                        <a:t>st</a:t>
                      </a:r>
                      <a:r>
                        <a:rPr lang="en-US" sz="1200" u="sng" dirty="0">
                          <a:effectLst/>
                        </a:rPr>
                        <a:t> and 2</a:t>
                      </a:r>
                      <a:r>
                        <a:rPr lang="en-US" sz="1200" u="sng" baseline="30000" dirty="0">
                          <a:effectLst/>
                        </a:rPr>
                        <a:t>nd </a:t>
                      </a:r>
                      <a:r>
                        <a:rPr lang="en-US" sz="1200" u="sng" dirty="0">
                          <a:effectLst/>
                        </a:rPr>
                        <a:t>choice of classes</a:t>
                      </a:r>
                      <a:r>
                        <a:rPr lang="en-US" sz="1200" dirty="0">
                          <a:effectLst/>
                        </a:rPr>
                        <a:t>, (your first choice may not be available).</a:t>
                      </a:r>
                      <a:endParaRPr lang="en-US" sz="1000" dirty="0">
                        <a:effectLst/>
                      </a:endParaRPr>
                    </a:p>
                    <a:p>
                      <a:pPr marL="40005" marR="0">
                        <a:spcBef>
                          <a:spcPts val="0"/>
                        </a:spcBef>
                        <a:spcAft>
                          <a:spcPts val="0"/>
                        </a:spcAft>
                      </a:pPr>
                      <a:r>
                        <a:rPr lang="en-US" sz="800" dirty="0">
                          <a:effectLst/>
                        </a:rPr>
                        <a:t> </a:t>
                      </a:r>
                      <a:endParaRPr lang="en-US" sz="1000" dirty="0">
                        <a:effectLst/>
                      </a:endParaRPr>
                    </a:p>
                    <a:p>
                      <a:pPr marL="40005" marR="0">
                        <a:spcBef>
                          <a:spcPts val="0"/>
                        </a:spcBef>
                        <a:spcAft>
                          <a:spcPts val="0"/>
                        </a:spcAft>
                      </a:pPr>
                      <a:r>
                        <a:rPr lang="en-US" sz="1200" dirty="0">
                          <a:effectLst/>
                        </a:rPr>
                        <a:t>        CHILD’S NAME ____________________________                                   Choice 1</a:t>
                      </a:r>
                      <a:r>
                        <a:rPr lang="en-US" sz="1200" baseline="30000" dirty="0">
                          <a:effectLst/>
                        </a:rPr>
                        <a:t>st</a:t>
                      </a:r>
                      <a:r>
                        <a:rPr lang="en-US" sz="1200" dirty="0">
                          <a:effectLst/>
                        </a:rPr>
                        <a:t>, 2</a:t>
                      </a:r>
                      <a:r>
                        <a:rPr lang="en-US" sz="1200" baseline="30000" dirty="0">
                          <a:effectLst/>
                        </a:rPr>
                        <a:t>nd</a:t>
                      </a:r>
                      <a:endParaRPr lang="en-US" sz="1000" dirty="0">
                        <a:effectLst/>
                      </a:endParaRPr>
                    </a:p>
                    <a:p>
                      <a:pPr marL="40005" marR="0">
                        <a:spcBef>
                          <a:spcPts val="0"/>
                        </a:spcBef>
                        <a:spcAft>
                          <a:spcPts val="0"/>
                        </a:spcAft>
                      </a:pPr>
                      <a:r>
                        <a:rPr lang="en-US" sz="800" dirty="0">
                          <a:effectLst/>
                        </a:rPr>
                        <a:t> </a:t>
                      </a:r>
                      <a:endParaRPr lang="en-US" sz="1000" dirty="0">
                        <a:effectLst/>
                      </a:endParaRPr>
                    </a:p>
                    <a:p>
                      <a:pPr marL="0" marR="0">
                        <a:spcBef>
                          <a:spcPts val="0"/>
                        </a:spcBef>
                        <a:spcAft>
                          <a:spcPts val="0"/>
                        </a:spcAft>
                      </a:pPr>
                      <a:r>
                        <a:rPr lang="en-US" sz="1200" dirty="0">
                          <a:effectLst/>
                        </a:rPr>
                        <a:t> Mon thru Fri              full-day _________                                                         _____________</a:t>
                      </a:r>
                      <a:endParaRPr lang="en-US" sz="1000" dirty="0">
                        <a:effectLst/>
                      </a:endParaRPr>
                    </a:p>
                    <a:p>
                      <a:pPr marL="40005" marR="0">
                        <a:spcBef>
                          <a:spcPts val="0"/>
                        </a:spcBef>
                        <a:spcAft>
                          <a:spcPts val="0"/>
                        </a:spcAft>
                      </a:pPr>
                      <a:r>
                        <a:rPr lang="en-US" sz="1200" dirty="0">
                          <a:effectLst/>
                        </a:rPr>
                        <a:t>Mon, Wed, Fri          full-day _________ half-day __________                      _____________   </a:t>
                      </a:r>
                      <a:endParaRPr lang="en-US" sz="1000" u="none" strike="noStrike" dirty="0">
                        <a:effectLst/>
                      </a:endParaRPr>
                    </a:p>
                    <a:p>
                      <a:pPr marL="40005" marR="0">
                        <a:spcBef>
                          <a:spcPts val="0"/>
                        </a:spcBef>
                        <a:spcAft>
                          <a:spcPts val="0"/>
                        </a:spcAft>
                      </a:pPr>
                      <a:r>
                        <a:rPr lang="en-US" sz="1000" u="none" strike="noStrike" dirty="0">
                          <a:effectLst/>
                        </a:rPr>
                        <a:t>                                         </a:t>
                      </a:r>
                      <a:r>
                        <a:rPr lang="en-US" sz="1600" u="none" strike="noStrike" dirty="0">
                          <a:effectLst/>
                        </a:rPr>
                        <a:t> </a:t>
                      </a:r>
                      <a:r>
                        <a:rPr lang="en-US" sz="1200" u="none" strike="noStrike" dirty="0">
                          <a:effectLst/>
                        </a:rPr>
                        <a:t>Afternoon session    12:30-3:00                                 </a:t>
                      </a:r>
                      <a:r>
                        <a:rPr lang="en-US" sz="1600" u="none" strike="noStrike" dirty="0">
                          <a:effectLst/>
                        </a:rPr>
                        <a:t>_________</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5914798"/>
                  </a:ext>
                </a:extLst>
              </a:tr>
            </a:tbl>
          </a:graphicData>
        </a:graphic>
      </p:graphicFrame>
      <p:graphicFrame>
        <p:nvGraphicFramePr>
          <p:cNvPr id="7" name="Table 6">
            <a:extLst>
              <a:ext uri="{FF2B5EF4-FFF2-40B4-BE49-F238E27FC236}">
                <a16:creationId xmlns:a16="http://schemas.microsoft.com/office/drawing/2014/main" id="{7F46B975-F5B7-4BA2-B731-036B52499E6A}"/>
              </a:ext>
            </a:extLst>
          </p:cNvPr>
          <p:cNvGraphicFramePr>
            <a:graphicFrameLocks noGrp="1"/>
          </p:cNvGraphicFramePr>
          <p:nvPr>
            <p:extLst>
              <p:ext uri="{D42A27DB-BD31-4B8C-83A1-F6EECF244321}">
                <p14:modId xmlns:p14="http://schemas.microsoft.com/office/powerpoint/2010/main" val="1394238689"/>
              </p:ext>
            </p:extLst>
          </p:nvPr>
        </p:nvGraphicFramePr>
        <p:xfrm>
          <a:off x="2858452" y="5547946"/>
          <a:ext cx="6475095" cy="1310053"/>
        </p:xfrm>
        <a:graphic>
          <a:graphicData uri="http://schemas.openxmlformats.org/drawingml/2006/table">
            <a:tbl>
              <a:tblPr>
                <a:tableStyleId>{5C22544A-7EE6-4342-B048-85BDC9FD1C3A}</a:tableStyleId>
              </a:tblPr>
              <a:tblGrid>
                <a:gridCol w="6475095">
                  <a:extLst>
                    <a:ext uri="{9D8B030D-6E8A-4147-A177-3AD203B41FA5}">
                      <a16:colId xmlns:a16="http://schemas.microsoft.com/office/drawing/2014/main" val="3863178191"/>
                    </a:ext>
                  </a:extLst>
                </a:gridCol>
              </a:tblGrid>
              <a:tr h="1310053">
                <a:tc>
                  <a:txBody>
                    <a:bodyPr/>
                    <a:lstStyle/>
                    <a:p>
                      <a:pPr marL="0" marR="0" indent="457200" algn="ctr">
                        <a:spcBef>
                          <a:spcPts val="0"/>
                        </a:spcBef>
                        <a:spcAft>
                          <a:spcPts val="0"/>
                        </a:spcAft>
                      </a:pPr>
                      <a:r>
                        <a:rPr lang="en-US" sz="1400" u="sng" dirty="0">
                          <a:effectLst/>
                        </a:rPr>
                        <a:t>Kindergarten – 5-year-old Full-Day Program</a:t>
                      </a:r>
                      <a:endParaRPr lang="en-US" sz="1000" dirty="0">
                        <a:effectLst/>
                      </a:endParaRPr>
                    </a:p>
                    <a:p>
                      <a:pPr marL="40005" marR="0">
                        <a:spcBef>
                          <a:spcPts val="0"/>
                        </a:spcBef>
                        <a:spcAft>
                          <a:spcPts val="0"/>
                        </a:spcAft>
                      </a:pPr>
                      <a:r>
                        <a:rPr lang="en-US" sz="400" dirty="0">
                          <a:effectLst/>
                        </a:rPr>
                        <a:t> </a:t>
                      </a:r>
                      <a:endParaRPr lang="en-US" sz="1000" dirty="0">
                        <a:effectLst/>
                      </a:endParaRPr>
                    </a:p>
                    <a:p>
                      <a:pPr marL="40005" marR="0">
                        <a:spcBef>
                          <a:spcPts val="0"/>
                        </a:spcBef>
                        <a:spcAft>
                          <a:spcPts val="0"/>
                        </a:spcAft>
                      </a:pPr>
                      <a:r>
                        <a:rPr lang="en-US" sz="1200" dirty="0">
                          <a:effectLst/>
                        </a:rPr>
                        <a:t>      CHILD’S NAME ____________________________    </a:t>
                      </a:r>
                      <a:endParaRPr lang="en-US" sz="1000" dirty="0">
                        <a:effectLst/>
                      </a:endParaRPr>
                    </a:p>
                    <a:p>
                      <a:pPr marL="40005" marR="0">
                        <a:spcBef>
                          <a:spcPts val="0"/>
                        </a:spcBef>
                        <a:spcAft>
                          <a:spcPts val="0"/>
                        </a:spcAft>
                      </a:pPr>
                      <a:r>
                        <a:rPr lang="en-US" sz="1200" dirty="0">
                          <a:effectLst/>
                        </a:rPr>
                        <a:t>                   	</a:t>
                      </a:r>
                      <a:endParaRPr lang="en-US" sz="1000" dirty="0">
                        <a:effectLst/>
                      </a:endParaRPr>
                    </a:p>
                    <a:p>
                      <a:pPr marL="0" marR="0">
                        <a:spcBef>
                          <a:spcPts val="0"/>
                        </a:spcBef>
                        <a:spcAft>
                          <a:spcPts val="0"/>
                        </a:spcAft>
                      </a:pPr>
                      <a:r>
                        <a:rPr lang="en-US" sz="1200" dirty="0">
                          <a:effectLst/>
                        </a:rPr>
                        <a:t> Mon thru Fri                  full-day      9:00 AM – 3:00 PM                          _____________</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62194120"/>
                  </a:ext>
                </a:extLst>
              </a:tr>
            </a:tbl>
          </a:graphicData>
        </a:graphic>
      </p:graphicFrame>
      <p:sp>
        <p:nvSpPr>
          <p:cNvPr id="9" name="TextBox 8">
            <a:extLst>
              <a:ext uri="{FF2B5EF4-FFF2-40B4-BE49-F238E27FC236}">
                <a16:creationId xmlns:a16="http://schemas.microsoft.com/office/drawing/2014/main" id="{37554AD6-2815-48E0-9324-E041294C2500}"/>
              </a:ext>
            </a:extLst>
          </p:cNvPr>
          <p:cNvSpPr txBox="1"/>
          <p:nvPr/>
        </p:nvSpPr>
        <p:spPr>
          <a:xfrm>
            <a:off x="2900679" y="226814"/>
            <a:ext cx="609746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dk1"/>
                </a:solidFill>
                <a:effectLst/>
                <a:latin typeface="+mn-lt"/>
                <a:ea typeface="+mn-ea"/>
                <a:cs typeface="+mn-cs"/>
              </a:rPr>
              <a:t>Please indicate 1</a:t>
            </a:r>
            <a:r>
              <a:rPr lang="en-US" sz="1800" b="1" u="sng" kern="1200" baseline="30000" dirty="0">
                <a:solidFill>
                  <a:schemeClr val="dk1"/>
                </a:solidFill>
                <a:effectLst/>
                <a:latin typeface="+mn-lt"/>
                <a:ea typeface="+mn-ea"/>
                <a:cs typeface="+mn-cs"/>
              </a:rPr>
              <a:t>st</a:t>
            </a:r>
            <a:r>
              <a:rPr lang="en-US" sz="1800" b="1" u="sng" kern="1200" dirty="0">
                <a:solidFill>
                  <a:schemeClr val="dk1"/>
                </a:solidFill>
                <a:effectLst/>
                <a:latin typeface="+mn-lt"/>
                <a:ea typeface="+mn-ea"/>
                <a:cs typeface="+mn-cs"/>
              </a:rPr>
              <a:t> and 2</a:t>
            </a:r>
            <a:r>
              <a:rPr lang="en-US" sz="1800" b="1" u="sng" kern="1200" baseline="30000" dirty="0">
                <a:solidFill>
                  <a:schemeClr val="dk1"/>
                </a:solidFill>
                <a:effectLst/>
                <a:latin typeface="+mn-lt"/>
                <a:ea typeface="+mn-ea"/>
                <a:cs typeface="+mn-cs"/>
              </a:rPr>
              <a:t>nd </a:t>
            </a:r>
            <a:r>
              <a:rPr lang="en-US" sz="1800" b="1" u="sng" kern="1200" dirty="0">
                <a:solidFill>
                  <a:schemeClr val="dk1"/>
                </a:solidFill>
                <a:effectLst/>
                <a:latin typeface="+mn-lt"/>
                <a:ea typeface="+mn-ea"/>
                <a:cs typeface="+mn-cs"/>
              </a:rPr>
              <a:t>choice of classes</a:t>
            </a:r>
            <a:r>
              <a:rPr lang="en-US" sz="1800" b="1" kern="1200" dirty="0">
                <a:solidFill>
                  <a:schemeClr val="dk1"/>
                </a:solidFill>
                <a:effectLst/>
                <a:latin typeface="+mn-lt"/>
                <a:ea typeface="+mn-ea"/>
                <a:cs typeface="+mn-cs"/>
              </a:rPr>
              <a:t>, (your first choice may not be available.)</a:t>
            </a:r>
          </a:p>
        </p:txBody>
      </p:sp>
      <p:sp>
        <p:nvSpPr>
          <p:cNvPr id="10" name="TextBox 9">
            <a:extLst>
              <a:ext uri="{FF2B5EF4-FFF2-40B4-BE49-F238E27FC236}">
                <a16:creationId xmlns:a16="http://schemas.microsoft.com/office/drawing/2014/main" id="{D409A0BA-6FC0-4E25-BDF2-5A42F3BFB2EB}"/>
              </a:ext>
            </a:extLst>
          </p:cNvPr>
          <p:cNvSpPr txBox="1"/>
          <p:nvPr/>
        </p:nvSpPr>
        <p:spPr>
          <a:xfrm>
            <a:off x="97277" y="1741251"/>
            <a:ext cx="2597285" cy="2308324"/>
          </a:xfrm>
          <a:prstGeom prst="rect">
            <a:avLst/>
          </a:prstGeom>
          <a:noFill/>
        </p:spPr>
        <p:txBody>
          <a:bodyPr wrap="square" rtlCol="0">
            <a:spAutoFit/>
          </a:bodyPr>
          <a:lstStyle/>
          <a:p>
            <a:pPr algn="ctr"/>
            <a:r>
              <a:rPr lang="en-US" dirty="0"/>
              <a:t>Check here if you are interested in our </a:t>
            </a:r>
            <a:r>
              <a:rPr lang="en-US" b="1" dirty="0"/>
              <a:t>Mommy and Me</a:t>
            </a:r>
            <a:r>
              <a:rPr lang="en-US" dirty="0"/>
              <a:t> Program which begins the first week of October and runs for a 10-week session  _________________</a:t>
            </a:r>
          </a:p>
        </p:txBody>
      </p:sp>
      <p:pic>
        <p:nvPicPr>
          <p:cNvPr id="15" name="Picture 14" descr="A picture containing clipart&#10;&#10;Description automatically generated">
            <a:extLst>
              <a:ext uri="{FF2B5EF4-FFF2-40B4-BE49-F238E27FC236}">
                <a16:creationId xmlns:a16="http://schemas.microsoft.com/office/drawing/2014/main" id="{604F3E3D-F5AE-4136-BFDA-B491CCBA0E3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562743">
            <a:off x="9525782" y="2405004"/>
            <a:ext cx="2504749" cy="1380423"/>
          </a:xfrm>
          <a:prstGeom prst="rect">
            <a:avLst/>
          </a:prstGeom>
        </p:spPr>
      </p:pic>
      <p:sp>
        <p:nvSpPr>
          <p:cNvPr id="2" name="Rectangle 1">
            <a:extLst>
              <a:ext uri="{FF2B5EF4-FFF2-40B4-BE49-F238E27FC236}">
                <a16:creationId xmlns:a16="http://schemas.microsoft.com/office/drawing/2014/main" id="{BA48D7E0-3802-4155-9817-1D5D68825EBF}"/>
              </a:ext>
            </a:extLst>
          </p:cNvPr>
          <p:cNvSpPr/>
          <p:nvPr/>
        </p:nvSpPr>
        <p:spPr>
          <a:xfrm>
            <a:off x="175846" y="4132385"/>
            <a:ext cx="2518716" cy="23083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t>Classes are based on popular demand needed, not all choices may be available every year.</a:t>
            </a:r>
          </a:p>
        </p:txBody>
      </p:sp>
    </p:spTree>
    <p:extLst>
      <p:ext uri="{BB962C8B-B14F-4D97-AF65-F5344CB8AC3E}">
        <p14:creationId xmlns:p14="http://schemas.microsoft.com/office/powerpoint/2010/main" val="147023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3AEA-B92C-41BF-9120-DACFF7563DA5}"/>
              </a:ext>
            </a:extLst>
          </p:cNvPr>
          <p:cNvSpPr>
            <a:spLocks noGrp="1"/>
          </p:cNvSpPr>
          <p:nvPr>
            <p:ph type="title"/>
          </p:nvPr>
        </p:nvSpPr>
        <p:spPr>
          <a:xfrm>
            <a:off x="89483" y="105157"/>
            <a:ext cx="12013034" cy="685800"/>
          </a:xfrm>
        </p:spPr>
        <p:txBody>
          <a:bodyPr/>
          <a:lstStyle/>
          <a:p>
            <a:r>
              <a:rPr lang="en-US" sz="2800"/>
              <a:t>Emergency Card- </a:t>
            </a:r>
            <a:r>
              <a:rPr lang="en-US" sz="2800" b="1"/>
              <a:t>Teacher</a:t>
            </a:r>
            <a:r>
              <a:rPr lang="en-US"/>
              <a:t>_____________ </a:t>
            </a:r>
            <a:r>
              <a:rPr lang="en-US" sz="2800"/>
              <a:t>Year _______________</a:t>
            </a:r>
            <a:endParaRPr lang="en-US" dirty="0"/>
          </a:p>
        </p:txBody>
      </p:sp>
      <p:sp>
        <p:nvSpPr>
          <p:cNvPr id="3" name="Text Placeholder 2">
            <a:extLst>
              <a:ext uri="{FF2B5EF4-FFF2-40B4-BE49-F238E27FC236}">
                <a16:creationId xmlns:a16="http://schemas.microsoft.com/office/drawing/2014/main" id="{174020F8-D1AB-4600-BF1A-8AD778583D46}"/>
              </a:ext>
            </a:extLst>
          </p:cNvPr>
          <p:cNvSpPr>
            <a:spLocks noGrp="1"/>
          </p:cNvSpPr>
          <p:nvPr>
            <p:ph type="body" sz="quarter" idx="11"/>
          </p:nvPr>
        </p:nvSpPr>
        <p:spPr>
          <a:xfrm>
            <a:off x="276837" y="940778"/>
            <a:ext cx="11560029" cy="5812066"/>
          </a:xfrm>
        </p:spPr>
        <p:txBody>
          <a:bodyPr>
            <a:normAutofit fontScale="92500" lnSpcReduction="10000"/>
          </a:bodyPr>
          <a:lstStyle/>
          <a:p>
            <a:r>
              <a:rPr lang="en-US" dirty="0"/>
              <a:t>Child’s Name_________________________________________         DOB___________________________           M or F</a:t>
            </a:r>
          </a:p>
          <a:p>
            <a:r>
              <a:rPr lang="en-US" dirty="0"/>
              <a:t>Parent/Guardians________________________________________________________________</a:t>
            </a:r>
          </a:p>
          <a:p>
            <a:r>
              <a:rPr lang="en-US" dirty="0"/>
              <a:t>Address_________________________________________________________________________</a:t>
            </a:r>
          </a:p>
          <a:p>
            <a:r>
              <a:rPr lang="en-US" dirty="0"/>
              <a:t>Mother’s Phone Number_______________________________________________________________</a:t>
            </a:r>
          </a:p>
          <a:p>
            <a:r>
              <a:rPr lang="en-US" dirty="0"/>
              <a:t>Father’s Phone Number_______________________________________________________________</a:t>
            </a:r>
          </a:p>
          <a:p>
            <a:r>
              <a:rPr lang="en-US" dirty="0"/>
              <a:t>Emergency Contact  ______________________________ Phone____________________________ Relationship______________________</a:t>
            </a:r>
          </a:p>
          <a:p>
            <a:r>
              <a:rPr lang="en-US" dirty="0"/>
              <a:t>Emergency Contact  ______________________________ Phone____________________________ Relationship______________________</a:t>
            </a:r>
          </a:p>
          <a:p>
            <a:r>
              <a:rPr lang="en-US" dirty="0"/>
              <a:t>Emergency Contact  ______________________________ Phone____________________________ Relationship______________________</a:t>
            </a:r>
          </a:p>
          <a:p>
            <a:r>
              <a:rPr lang="en-US" dirty="0"/>
              <a:t>Doctor’s Name and phone number____________________________________________________________________</a:t>
            </a:r>
          </a:p>
          <a:p>
            <a:r>
              <a:rPr lang="en-US" dirty="0"/>
              <a:t>Allergies or Medical Conditions_______________________________________________________________________ </a:t>
            </a:r>
          </a:p>
          <a:p>
            <a:r>
              <a:rPr lang="en-US" dirty="0"/>
              <a:t>Medications ___________________________________________________________________________________________</a:t>
            </a:r>
          </a:p>
          <a:p>
            <a:r>
              <a:rPr lang="en-US" dirty="0"/>
              <a:t>In case of accident or serious illness, I request the school to contact me.  If the school is unable to reach me, I hereby authorize the school to call the physician indicated on this sheet and to follow his/her instructions.  If it is impossible to contact the physician, the school may make whatever arrangements necessary. </a:t>
            </a:r>
          </a:p>
          <a:p>
            <a:pPr marL="0" marR="0" algn="ctr">
              <a:lnSpc>
                <a:spcPct val="115000"/>
              </a:lnSpc>
              <a:spcBef>
                <a:spcPts val="0"/>
              </a:spcBef>
              <a:spcAft>
                <a:spcPts val="0"/>
              </a:spcAft>
            </a:pPr>
            <a:r>
              <a:rPr lang="en-US" dirty="0"/>
              <a:t>     </a:t>
            </a:r>
          </a:p>
          <a:p>
            <a:pPr marL="0" marR="0" algn="ctr">
              <a:lnSpc>
                <a:spcPct val="115000"/>
              </a:lnSpc>
              <a:spcBef>
                <a:spcPts val="0"/>
              </a:spcBef>
              <a:spcAft>
                <a:spcPts val="0"/>
              </a:spcAft>
            </a:pPr>
            <a:r>
              <a:rPr lang="en-US" dirty="0"/>
              <a:t>Signature _________________________________________   Date ___________________________________________________     </a:t>
            </a:r>
          </a:p>
          <a:p>
            <a:endParaRPr lang="en-US" dirty="0"/>
          </a:p>
          <a:p>
            <a:pPr marL="0" marR="0" algn="ctr">
              <a:lnSpc>
                <a:spcPct val="115000"/>
              </a:lnSpc>
              <a:spcBef>
                <a:spcPts val="0"/>
              </a:spcBef>
              <a:spcAft>
                <a:spcPts val="0"/>
              </a:spcAft>
            </a:pPr>
            <a:r>
              <a:rPr lang="en-US" dirty="0"/>
              <a:t>     </a:t>
            </a:r>
          </a:p>
        </p:txBody>
      </p:sp>
    </p:spTree>
    <p:extLst>
      <p:ext uri="{BB962C8B-B14F-4D97-AF65-F5344CB8AC3E}">
        <p14:creationId xmlns:p14="http://schemas.microsoft.com/office/powerpoint/2010/main" val="104598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D93A335-614E-4616-9276-85CA45FC1665}"/>
              </a:ext>
            </a:extLst>
          </p:cNvPr>
          <p:cNvSpPr>
            <a:spLocks noChangeArrowheads="1"/>
          </p:cNvSpPr>
          <p:nvPr/>
        </p:nvSpPr>
        <p:spPr bwMode="auto">
          <a:xfrm>
            <a:off x="2576513" y="3443615"/>
            <a:ext cx="5724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ECBE0C3C-B93C-478F-8CEE-B3156A100D10}"/>
              </a:ext>
            </a:extLst>
          </p:cNvPr>
          <p:cNvSpPr txBox="1"/>
          <p:nvPr/>
        </p:nvSpPr>
        <p:spPr>
          <a:xfrm>
            <a:off x="8489658" y="5041783"/>
            <a:ext cx="3582099" cy="1702966"/>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B2DDB1BF-2D33-4CC5-BC23-D01026211383}"/>
              </a:ext>
            </a:extLst>
          </p:cNvPr>
          <p:cNvSpPr txBox="1"/>
          <p:nvPr/>
        </p:nvSpPr>
        <p:spPr>
          <a:xfrm>
            <a:off x="236290" y="303402"/>
            <a:ext cx="11987868" cy="6593747"/>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A2231801-EF80-432E-B1AB-82FAAE390807}"/>
              </a:ext>
            </a:extLst>
          </p:cNvPr>
          <p:cNvSpPr txBox="1"/>
          <p:nvPr/>
        </p:nvSpPr>
        <p:spPr>
          <a:xfrm>
            <a:off x="204132" y="264253"/>
            <a:ext cx="11987868" cy="6593747"/>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B6292D7B-3D3C-40BE-BB9C-BB1021580888}"/>
              </a:ext>
            </a:extLst>
          </p:cNvPr>
          <p:cNvSpPr txBox="1"/>
          <p:nvPr/>
        </p:nvSpPr>
        <p:spPr>
          <a:xfrm>
            <a:off x="356532" y="416653"/>
            <a:ext cx="11715226" cy="6995761"/>
          </a:xfrm>
          <a:prstGeom prst="rect">
            <a:avLst/>
          </a:prstGeom>
          <a:noFill/>
        </p:spPr>
        <p:txBody>
          <a:bodyPr wrap="square" rtlCol="0">
            <a:spAutoFit/>
          </a:bodyPr>
          <a:lstStyle/>
          <a:p>
            <a:pPr algn="ctr"/>
            <a:r>
              <a:rPr lang="en-US" sz="1400" b="1" dirty="0"/>
              <a:t>PLEASE SUBMIT THIS PAGE ALONG WITH YOUR REGISTRATION PAPERS:</a:t>
            </a:r>
          </a:p>
          <a:p>
            <a:r>
              <a:rPr lang="en-US" sz="1400" dirty="0"/>
              <a:t>This will acknowledge that I have received, read, and understand the Hope Christian School Policies and procedures listed in this handbook.  </a:t>
            </a:r>
          </a:p>
          <a:p>
            <a:r>
              <a:rPr lang="en-US" dirty="0"/>
              <a:t>Date:_______________________________________________</a:t>
            </a:r>
          </a:p>
          <a:p>
            <a:endParaRPr lang="en-US" dirty="0"/>
          </a:p>
          <a:p>
            <a:r>
              <a:rPr lang="en-US" dirty="0"/>
              <a:t>Parent Name_______________________________________________  Signature______________________________________________</a:t>
            </a:r>
          </a:p>
          <a:p>
            <a:endParaRPr lang="en-US" dirty="0"/>
          </a:p>
          <a:p>
            <a:r>
              <a:rPr lang="en-US" dirty="0"/>
              <a:t>I authorize the following people to pick up my child from school:                                Relationship of person</a:t>
            </a:r>
          </a:p>
          <a:p>
            <a:r>
              <a:rPr lang="en-US" dirty="0"/>
              <a:t>Pick-up person #1.______________________________________________________    ___________________________________________</a:t>
            </a:r>
          </a:p>
          <a:p>
            <a:r>
              <a:rPr lang="en-US" dirty="0"/>
              <a:t>Pick-up person #2.______________________________________________________   ____________________________________________</a:t>
            </a:r>
          </a:p>
          <a:p>
            <a:r>
              <a:rPr lang="en-US" dirty="0"/>
              <a:t>Pick-up person #3.______________________________________________________   ____________________________________________</a:t>
            </a:r>
          </a:p>
          <a:p>
            <a:r>
              <a:rPr lang="en-US" dirty="0"/>
              <a:t>Pick-up person #4.______________________________________________________   ____________________________________________</a:t>
            </a:r>
          </a:p>
          <a:p>
            <a:endParaRPr lang="en-US" dirty="0"/>
          </a:p>
          <a:p>
            <a:r>
              <a:rPr lang="en-US" dirty="0"/>
              <a:t>I will be taking advantage of Hope Christian School’s preferred method of payment which is automatic deduction.  Below is my signature authorizing monthly deduction and a voided check attached to the back of this page.</a:t>
            </a:r>
          </a:p>
          <a:p>
            <a:endParaRPr lang="en-US" dirty="0"/>
          </a:p>
          <a:p>
            <a:r>
              <a:rPr lang="en-US" dirty="0"/>
              <a:t>I authorize the tuition amount of ________________________________  to be deducted on the 15</a:t>
            </a:r>
            <a:r>
              <a:rPr lang="en-US" baseline="30000" dirty="0"/>
              <a:t>th</a:t>
            </a:r>
            <a:r>
              <a:rPr lang="en-US" dirty="0"/>
              <a:t> of each month beginning with a September payment and ending with a May payment.</a:t>
            </a:r>
          </a:p>
          <a:p>
            <a:r>
              <a:rPr lang="en-US" dirty="0"/>
              <a:t>Signature:_________________________________________________   Date:_______________________________________________</a:t>
            </a:r>
          </a:p>
          <a:p>
            <a:endParaRPr lang="en-US" dirty="0"/>
          </a:p>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___________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I give my permission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for Hope Christian School to use my child's photographs and images for use in and around the school, in the end of the year Memory DVD, on our website and on HCS private Facebook page.  I understand that personal identifying factors such names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will not</a:t>
            </a:r>
            <a:r>
              <a:rPr lang="en-US" sz="1400" dirty="0">
                <a:effectLst/>
                <a:latin typeface="Calibri" panose="020F0502020204030204" pitchFamily="34" charset="0"/>
                <a:ea typeface="Calibri" panose="020F0502020204030204" pitchFamily="34" charset="0"/>
                <a:cs typeface="Times New Roman" panose="02020603050405020304" pitchFamily="18" charset="0"/>
              </a:rPr>
              <a:t> be used.</a:t>
            </a:r>
          </a:p>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______________ I</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do not give permission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for Hope Christian School to use my child's photographs and images.  I understand that my child may be removed from any situation or event in which photographs are being taken for the above-mentioned purposes.</a:t>
            </a:r>
          </a:p>
          <a:p>
            <a:pPr marL="0" marR="0" algn="ctr">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12948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1755D0-5562-4A11-BF40-227C0B57EFCA}"/>
              </a:ext>
            </a:extLst>
          </p:cNvPr>
          <p:cNvSpPr>
            <a:spLocks noGrp="1"/>
          </p:cNvSpPr>
          <p:nvPr>
            <p:ph type="title"/>
          </p:nvPr>
        </p:nvSpPr>
        <p:spPr/>
        <p:txBody>
          <a:bodyPr/>
          <a:lstStyle/>
          <a:p>
            <a:pPr algn="ctr"/>
            <a:r>
              <a:rPr lang="en-US" dirty="0">
                <a:solidFill>
                  <a:schemeClr val="tx1"/>
                </a:solidFill>
              </a:rPr>
              <a:t>Our Teachers and Staff</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p:nvPr/>
        </p:nvSpPr>
        <p:spPr>
          <a:xfrm flipH="1">
            <a:off x="-28576" y="0"/>
            <a:ext cx="3987118" cy="6867328"/>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4389120" y="1935634"/>
            <a:ext cx="6858000" cy="4233672"/>
          </a:xfrm>
        </p:spPr>
        <p:txBody>
          <a:bodyPr/>
          <a:lstStyle/>
          <a:p>
            <a:pPr algn="ctr"/>
            <a:r>
              <a:rPr lang="en-US" dirty="0">
                <a:solidFill>
                  <a:schemeClr val="tx1"/>
                </a:solidFill>
              </a:rPr>
              <a:t>Hope Christian School teachers are both certified and well qualified.  They are dedicated to offering your children an early childhood experience that will not only prepare them academically and socially for future schools but will instill a love of learning that will follow them for life!  All staff take part in several Professional Development classes throughout the year and are CPR &amp; First Aid certified.  </a:t>
            </a:r>
          </a:p>
          <a:p>
            <a:pPr algn="ctr"/>
            <a:r>
              <a:rPr lang="en-US" dirty="0">
                <a:solidFill>
                  <a:schemeClr val="tx1"/>
                </a:solidFill>
              </a:rPr>
              <a:t>You are welcome to browse our website at </a:t>
            </a:r>
            <a:r>
              <a:rPr lang="en-US" b="1" dirty="0">
                <a:solidFill>
                  <a:schemeClr val="tx1"/>
                </a:solidFill>
                <a:hlinkClick r:id="rId2">
                  <a:extLst>
                    <a:ext uri="{A12FA001-AC4F-418D-AE19-62706E023703}">
                      <ahyp:hlinkClr xmlns:ahyp="http://schemas.microsoft.com/office/drawing/2018/hyperlinkcolor" val="tx"/>
                    </a:ext>
                  </a:extLst>
                </a:hlinkClick>
              </a:rPr>
              <a:t>www.hopechristianschoolfreehold.com</a:t>
            </a:r>
            <a:r>
              <a:rPr lang="en-US" b="1" dirty="0">
                <a:solidFill>
                  <a:schemeClr val="tx1"/>
                </a:solidFill>
              </a:rPr>
              <a:t> </a:t>
            </a:r>
            <a:r>
              <a:rPr lang="en-US" dirty="0">
                <a:solidFill>
                  <a:schemeClr val="tx1"/>
                </a:solidFill>
              </a:rPr>
              <a:t>to find out more about our fabulous staff!</a:t>
            </a:r>
          </a:p>
          <a:p>
            <a:pPr algn="ctr"/>
            <a:endParaRPr lang="en-US" dirty="0"/>
          </a:p>
          <a:p>
            <a:pPr algn="ctr"/>
            <a:endParaRPr lang="en-US" dirty="0"/>
          </a:p>
        </p:txBody>
      </p:sp>
      <p:pic>
        <p:nvPicPr>
          <p:cNvPr id="4" name="Picture 3">
            <a:extLst>
              <a:ext uri="{FF2B5EF4-FFF2-40B4-BE49-F238E27FC236}">
                <a16:creationId xmlns:a16="http://schemas.microsoft.com/office/drawing/2014/main" id="{4DFCBED9-198B-4C96-B4FB-106D1E4240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0456" y="1830420"/>
            <a:ext cx="2274652" cy="2274652"/>
          </a:xfrm>
          <a:prstGeom prst="rect">
            <a:avLst/>
          </a:prstGeom>
        </p:spPr>
      </p:pic>
    </p:spTree>
    <p:extLst>
      <p:ext uri="{BB962C8B-B14F-4D97-AF65-F5344CB8AC3E}">
        <p14:creationId xmlns:p14="http://schemas.microsoft.com/office/powerpoint/2010/main" val="2174736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4B320A-560D-4493-AA6A-79A2C8DC387F}"/>
              </a:ext>
            </a:extLst>
          </p:cNvPr>
          <p:cNvSpPr>
            <a:spLocks noGrp="1"/>
          </p:cNvSpPr>
          <p:nvPr>
            <p:ph type="title"/>
          </p:nvPr>
        </p:nvSpPr>
        <p:spPr/>
        <p:txBody>
          <a:bodyPr/>
          <a:lstStyle/>
          <a:p>
            <a:pPr algn="ctr"/>
            <a:r>
              <a:rPr lang="en-US" dirty="0"/>
              <a:t>NJ State Child/Adult Ratios</a:t>
            </a:r>
          </a:p>
        </p:txBody>
      </p:sp>
      <p:sp>
        <p:nvSpPr>
          <p:cNvPr id="3" name="Text Placeholder 2">
            <a:extLst>
              <a:ext uri="{FF2B5EF4-FFF2-40B4-BE49-F238E27FC236}">
                <a16:creationId xmlns:a16="http://schemas.microsoft.com/office/drawing/2014/main" id="{E9A2FFE3-A7C7-9249-96D4-8D9AC15E0150}"/>
              </a:ext>
            </a:extLst>
          </p:cNvPr>
          <p:cNvSpPr>
            <a:spLocks noGrp="1"/>
          </p:cNvSpPr>
          <p:nvPr>
            <p:ph type="body" sz="quarter" idx="11"/>
          </p:nvPr>
        </p:nvSpPr>
        <p:spPr>
          <a:xfrm>
            <a:off x="1258349" y="2724912"/>
            <a:ext cx="9496337" cy="3657600"/>
          </a:xfrm>
        </p:spPr>
        <p:txBody>
          <a:bodyPr/>
          <a:lstStyle/>
          <a:p>
            <a:pPr algn="ctr">
              <a:lnSpc>
                <a:spcPts val="2800"/>
              </a:lnSpc>
            </a:pPr>
            <a:r>
              <a:rPr lang="en-US" dirty="0">
                <a:solidFill>
                  <a:schemeClr val="tx1">
                    <a:lumMod val="75000"/>
                    <a:lumOff val="25000"/>
                  </a:schemeClr>
                </a:solidFill>
              </a:rPr>
              <a:t>Hope Christian School strictly follows child/adult ratios in accordance with NJ State regulations:</a:t>
            </a:r>
            <a:endParaRPr lang="en-US" dirty="0"/>
          </a:p>
          <a:p>
            <a:endParaRPr lang="en-US" dirty="0"/>
          </a:p>
        </p:txBody>
      </p:sp>
      <p:sp>
        <p:nvSpPr>
          <p:cNvPr id="6" name="TextBox 5">
            <a:extLst>
              <a:ext uri="{FF2B5EF4-FFF2-40B4-BE49-F238E27FC236}">
                <a16:creationId xmlns:a16="http://schemas.microsoft.com/office/drawing/2014/main" id="{980E8B27-AEDB-4208-8A4D-4154D1BD3FF8}"/>
              </a:ext>
            </a:extLst>
          </p:cNvPr>
          <p:cNvSpPr txBox="1"/>
          <p:nvPr/>
        </p:nvSpPr>
        <p:spPr>
          <a:xfrm>
            <a:off x="3048699" y="3707663"/>
            <a:ext cx="6094602" cy="1754326"/>
          </a:xfrm>
          <a:prstGeom prst="rect">
            <a:avLst/>
          </a:prstGeom>
          <a:noFill/>
        </p:spPr>
        <p:txBody>
          <a:bodyPr wrap="square">
            <a:spAutoFit/>
          </a:bodyPr>
          <a:lstStyle/>
          <a:p>
            <a:pPr algn="ctr"/>
            <a:r>
              <a:rPr lang="en-US" b="1" dirty="0"/>
              <a:t>Age Staff/Child Ratio: </a:t>
            </a:r>
          </a:p>
          <a:p>
            <a:r>
              <a:rPr lang="en-US" dirty="0"/>
              <a:t>Under 18 months                      1:4            </a:t>
            </a:r>
          </a:p>
          <a:p>
            <a:r>
              <a:rPr lang="en-US" dirty="0"/>
              <a:t>18 months up to 2 ½ years     1:6 </a:t>
            </a:r>
          </a:p>
          <a:p>
            <a:r>
              <a:rPr lang="en-US" dirty="0"/>
              <a:t>2 ½ years up to 4 years           1:10 </a:t>
            </a:r>
          </a:p>
          <a:p>
            <a:r>
              <a:rPr lang="en-US" dirty="0"/>
              <a:t> 4 years                                        1:12</a:t>
            </a:r>
          </a:p>
          <a:p>
            <a:r>
              <a:rPr lang="en-US" dirty="0"/>
              <a:t> 5 years and older                     1:15 </a:t>
            </a:r>
          </a:p>
        </p:txBody>
      </p:sp>
    </p:spTree>
    <p:extLst>
      <p:ext uri="{BB962C8B-B14F-4D97-AF65-F5344CB8AC3E}">
        <p14:creationId xmlns:p14="http://schemas.microsoft.com/office/powerpoint/2010/main" val="52493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163D03-0474-4A43-A81C-E7FC3027F22D}"/>
              </a:ext>
            </a:extLst>
          </p:cNvPr>
          <p:cNvSpPr>
            <a:spLocks noGrp="1"/>
          </p:cNvSpPr>
          <p:nvPr>
            <p:ph type="body" sz="quarter" idx="11"/>
          </p:nvPr>
        </p:nvSpPr>
        <p:spPr>
          <a:xfrm>
            <a:off x="914399" y="100668"/>
            <a:ext cx="8858775" cy="6757332"/>
          </a:xfrm>
        </p:spPr>
        <p:txBody>
          <a:bodyPr>
            <a:normAutofit/>
          </a:bodyPr>
          <a:lstStyle/>
          <a:p>
            <a:pPr algn="ctr">
              <a:lnSpc>
                <a:spcPts val="2800"/>
              </a:lnSpc>
            </a:pPr>
            <a:r>
              <a:rPr lang="en-US" b="1" u="sng" dirty="0">
                <a:solidFill>
                  <a:schemeClr val="tx2">
                    <a:lumMod val="50000"/>
                  </a:schemeClr>
                </a:solidFill>
              </a:rPr>
              <a:t>Hope Christian School Hours of Operation</a:t>
            </a:r>
          </a:p>
          <a:p>
            <a:pPr algn="ctr">
              <a:lnSpc>
                <a:spcPts val="2800"/>
              </a:lnSpc>
            </a:pPr>
            <a:r>
              <a:rPr lang="en-US" dirty="0">
                <a:solidFill>
                  <a:schemeClr val="tx2">
                    <a:lumMod val="50000"/>
                  </a:schemeClr>
                </a:solidFill>
              </a:rPr>
              <a:t>Before Care 7:30 a.m.- 8:30 a.m.  </a:t>
            </a:r>
          </a:p>
          <a:p>
            <a:pPr algn="ctr">
              <a:lnSpc>
                <a:spcPts val="2800"/>
              </a:lnSpc>
            </a:pPr>
            <a:r>
              <a:rPr lang="en-US" dirty="0">
                <a:solidFill>
                  <a:schemeClr val="tx2">
                    <a:lumMod val="50000"/>
                  </a:schemeClr>
                </a:solidFill>
              </a:rPr>
              <a:t>Half Day mornings 9:00 a.m.- 11:30 a.m.</a:t>
            </a:r>
          </a:p>
          <a:p>
            <a:pPr algn="ctr">
              <a:lnSpc>
                <a:spcPts val="2800"/>
              </a:lnSpc>
            </a:pPr>
            <a:r>
              <a:rPr lang="en-US" dirty="0">
                <a:solidFill>
                  <a:schemeClr val="tx2">
                    <a:lumMod val="50000"/>
                  </a:schemeClr>
                </a:solidFill>
              </a:rPr>
              <a:t>Half Day afternoons 12:30p.m.- 3:00p.m.</a:t>
            </a:r>
          </a:p>
          <a:p>
            <a:pPr algn="ctr">
              <a:lnSpc>
                <a:spcPts val="2800"/>
              </a:lnSpc>
            </a:pPr>
            <a:r>
              <a:rPr lang="en-US" dirty="0">
                <a:solidFill>
                  <a:schemeClr val="tx2">
                    <a:lumMod val="50000"/>
                  </a:schemeClr>
                </a:solidFill>
              </a:rPr>
              <a:t>Lunch Bunch available to extend half days 11:30 a.m.- 12:30 p.m.</a:t>
            </a:r>
          </a:p>
          <a:p>
            <a:pPr algn="ctr">
              <a:lnSpc>
                <a:spcPts val="2800"/>
              </a:lnSpc>
            </a:pPr>
            <a:r>
              <a:rPr lang="en-US" dirty="0">
                <a:solidFill>
                  <a:schemeClr val="tx2">
                    <a:lumMod val="50000"/>
                  </a:schemeClr>
                </a:solidFill>
              </a:rPr>
              <a:t>Full Days 9:00 a.m. – 3:00 p.m. </a:t>
            </a:r>
          </a:p>
          <a:p>
            <a:pPr algn="ctr">
              <a:lnSpc>
                <a:spcPts val="2800"/>
              </a:lnSpc>
            </a:pPr>
            <a:r>
              <a:rPr lang="en-US" dirty="0">
                <a:solidFill>
                  <a:schemeClr val="tx2">
                    <a:lumMod val="50000"/>
                  </a:schemeClr>
                </a:solidFill>
              </a:rPr>
              <a:t>After Care Hours 3:00p.m. - 5:00 p.m.</a:t>
            </a:r>
          </a:p>
          <a:p>
            <a:pPr algn="ctr">
              <a:lnSpc>
                <a:spcPts val="2800"/>
              </a:lnSpc>
            </a:pPr>
            <a:r>
              <a:rPr lang="en-US" dirty="0">
                <a:solidFill>
                  <a:schemeClr val="tx2">
                    <a:lumMod val="50000"/>
                  </a:schemeClr>
                </a:solidFill>
              </a:rPr>
              <a:t>Hope Christian School offers age-appropriate classes for children ages 2-6 years old September-June.</a:t>
            </a:r>
          </a:p>
          <a:p>
            <a:pPr algn="ctr">
              <a:lnSpc>
                <a:spcPts val="2800"/>
              </a:lnSpc>
            </a:pPr>
            <a:r>
              <a:rPr lang="en-US" dirty="0">
                <a:solidFill>
                  <a:schemeClr val="tx2">
                    <a:lumMod val="50000"/>
                  </a:schemeClr>
                </a:solidFill>
              </a:rPr>
              <a:t>Summer Camp runs 9 weeks June-August for children ages 3-11 years</a:t>
            </a:r>
          </a:p>
          <a:p>
            <a:pPr algn="l">
              <a:lnSpc>
                <a:spcPts val="2800"/>
              </a:lnSpc>
            </a:pPr>
            <a:r>
              <a:rPr lang="en-US" sz="1400" dirty="0"/>
              <a:t>A yearly </a:t>
            </a:r>
            <a:r>
              <a:rPr lang="en-US" sz="1400" b="1" dirty="0"/>
              <a:t>school calendar </a:t>
            </a:r>
            <a:r>
              <a:rPr lang="en-US" sz="1400" dirty="0"/>
              <a:t>will be provided to you prior to the start of the school year.  </a:t>
            </a:r>
            <a:r>
              <a:rPr lang="en-US" sz="1400" b="1" dirty="0"/>
              <a:t>We recommend parents post the calendar in a visible place and refer to it as needed.  </a:t>
            </a:r>
            <a:r>
              <a:rPr lang="en-US" sz="1400" dirty="0"/>
              <a:t>We do our absolute best to stick to the calendar but will inform you in a timely manner if any changes are necessary.     </a:t>
            </a:r>
          </a:p>
          <a:p>
            <a:pPr algn="l">
              <a:lnSpc>
                <a:spcPct val="100000"/>
              </a:lnSpc>
            </a:pPr>
            <a:r>
              <a:rPr lang="en-US" sz="1200" dirty="0"/>
              <a:t>In the event of inclement weather, Hope Christian School follows the Freehold Township School District regarding Snow Days and Delayed openings. </a:t>
            </a:r>
          </a:p>
          <a:p>
            <a:pPr algn="l">
              <a:lnSpc>
                <a:spcPts val="2800"/>
              </a:lnSpc>
            </a:pPr>
            <a:endParaRPr lang="en-US" sz="1200" dirty="0"/>
          </a:p>
        </p:txBody>
      </p:sp>
      <p:pic>
        <p:nvPicPr>
          <p:cNvPr id="4" name="Picture 3" descr="Calendar&#10;&#10;Description automatically generated">
            <a:extLst>
              <a:ext uri="{FF2B5EF4-FFF2-40B4-BE49-F238E27FC236}">
                <a16:creationId xmlns:a16="http://schemas.microsoft.com/office/drawing/2014/main" id="{838F2AB2-83E6-43C2-A20F-828267CD4CD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07399" y="3796083"/>
            <a:ext cx="1599413" cy="1199560"/>
          </a:xfrm>
          <a:prstGeom prst="rect">
            <a:avLst/>
          </a:prstGeom>
        </p:spPr>
      </p:pic>
    </p:spTree>
    <p:extLst>
      <p:ext uri="{BB962C8B-B14F-4D97-AF65-F5344CB8AC3E}">
        <p14:creationId xmlns:p14="http://schemas.microsoft.com/office/powerpoint/2010/main" val="260224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7C4AF-BB0C-400D-A8AA-F137B0266E2D}"/>
              </a:ext>
            </a:extLst>
          </p:cNvPr>
          <p:cNvSpPr>
            <a:spLocks noGrp="1"/>
          </p:cNvSpPr>
          <p:nvPr>
            <p:ph type="title"/>
          </p:nvPr>
        </p:nvSpPr>
        <p:spPr>
          <a:xfrm>
            <a:off x="3582099" y="946653"/>
            <a:ext cx="8229600" cy="653547"/>
          </a:xfrm>
        </p:spPr>
        <p:txBody>
          <a:bodyPr>
            <a:normAutofit/>
          </a:bodyPr>
          <a:lstStyle/>
          <a:p>
            <a:r>
              <a:rPr lang="en-US" dirty="0"/>
              <a:t>Hope Christian School Classes:</a:t>
            </a:r>
          </a:p>
        </p:txBody>
      </p:sp>
      <p:sp>
        <p:nvSpPr>
          <p:cNvPr id="5" name="Text Placeholder 4">
            <a:extLst>
              <a:ext uri="{FF2B5EF4-FFF2-40B4-BE49-F238E27FC236}">
                <a16:creationId xmlns:a16="http://schemas.microsoft.com/office/drawing/2014/main" id="{3562FEA6-8248-4738-93E1-2DBD6D4DB684}"/>
              </a:ext>
            </a:extLst>
          </p:cNvPr>
          <p:cNvSpPr>
            <a:spLocks noGrp="1"/>
          </p:cNvSpPr>
          <p:nvPr>
            <p:ph type="body" sz="quarter" idx="11"/>
          </p:nvPr>
        </p:nvSpPr>
        <p:spPr>
          <a:xfrm>
            <a:off x="1291905" y="1600200"/>
            <a:ext cx="10519793" cy="5186494"/>
          </a:xfrm>
        </p:spPr>
        <p:txBody>
          <a:bodyPr>
            <a:normAutofit/>
          </a:bodyPr>
          <a:lstStyle/>
          <a:p>
            <a:pPr marL="285750" indent="-285750">
              <a:buFont typeface="Arial" panose="020B0604020202020204" pitchFamily="34" charset="0"/>
              <a:buChar char="•"/>
            </a:pPr>
            <a:r>
              <a:rPr lang="en-US" dirty="0"/>
              <a:t> </a:t>
            </a:r>
            <a:r>
              <a:rPr lang="en-US" b="1" dirty="0"/>
              <a:t>Mommy &amp; Me</a:t>
            </a:r>
            <a:r>
              <a:rPr lang="en-US" dirty="0"/>
              <a:t>– A fun-filled class of adult/ child time including themed sessions. Classes include stories, fingerplays, craft, snack, active play, music, movement, parachute, bubbles and MORE! </a:t>
            </a:r>
          </a:p>
          <a:p>
            <a:pPr marL="285750" indent="-285750">
              <a:buFont typeface="Arial" panose="020B0604020202020204" pitchFamily="34" charset="0"/>
              <a:buChar char="•"/>
            </a:pPr>
            <a:r>
              <a:rPr lang="en-US" b="1" dirty="0"/>
              <a:t>Toddler Class </a:t>
            </a:r>
            <a:r>
              <a:rPr lang="en-US" dirty="0"/>
              <a:t>: 2 ½ year-old </a:t>
            </a:r>
          </a:p>
          <a:p>
            <a:pPr marL="285750" indent="-285750">
              <a:buFont typeface="Arial" panose="020B0604020202020204" pitchFamily="34" charset="0"/>
              <a:buChar char="•"/>
            </a:pPr>
            <a:r>
              <a:rPr lang="en-US" b="1" dirty="0"/>
              <a:t>Terrific Three’s </a:t>
            </a:r>
            <a:r>
              <a:rPr lang="en-US" dirty="0"/>
              <a:t>: 3 years old by October 1st </a:t>
            </a:r>
          </a:p>
          <a:p>
            <a:pPr marL="285750" indent="-285750">
              <a:buFont typeface="Arial" panose="020B0604020202020204" pitchFamily="34" charset="0"/>
              <a:buChar char="•"/>
            </a:pPr>
            <a:r>
              <a:rPr lang="en-US" b="1" dirty="0"/>
              <a:t>Fabulous Four’s </a:t>
            </a:r>
            <a:r>
              <a:rPr lang="en-US" dirty="0"/>
              <a:t>: 4 years old by October 1st </a:t>
            </a:r>
          </a:p>
          <a:p>
            <a:pPr marL="285750" indent="-285750">
              <a:buFont typeface="Arial" panose="020B0604020202020204" pitchFamily="34" charset="0"/>
              <a:buChar char="•"/>
            </a:pPr>
            <a:r>
              <a:rPr lang="en-US" b="1" dirty="0"/>
              <a:t>Full Day Certified Kindergarten</a:t>
            </a:r>
            <a:r>
              <a:rPr lang="en-US" dirty="0"/>
              <a:t>: 5 years old by October 1</a:t>
            </a:r>
            <a:r>
              <a:rPr lang="en-US" baseline="30000" dirty="0"/>
              <a:t>st</a:t>
            </a:r>
            <a:endParaRPr lang="en-US" dirty="0"/>
          </a:p>
          <a:p>
            <a:pPr marL="285750" indent="-285750">
              <a:buFont typeface="Arial" panose="020B0604020202020204" pitchFamily="34" charset="0"/>
              <a:buChar char="•"/>
            </a:pPr>
            <a:r>
              <a:rPr lang="en-US" b="1" dirty="0"/>
              <a:t>Summer Fun Camp:  </a:t>
            </a:r>
            <a:r>
              <a:rPr lang="en-US" dirty="0"/>
              <a:t>June-August for children ages 3- 11. </a:t>
            </a:r>
          </a:p>
          <a:p>
            <a:pPr marL="285750" indent="-285750">
              <a:buFont typeface="Arial" panose="020B0604020202020204" pitchFamily="34" charset="0"/>
              <a:buChar char="•"/>
            </a:pPr>
            <a:r>
              <a:rPr lang="en-US" dirty="0"/>
              <a:t>Hope Christian School also offers </a:t>
            </a:r>
            <a:r>
              <a:rPr lang="en-US" b="1" dirty="0"/>
              <a:t>fun and educational extra-curricula electives </a:t>
            </a:r>
            <a:r>
              <a:rPr lang="en-US" dirty="0"/>
              <a:t>as part of our full day program or as an addition to our half day</a:t>
            </a:r>
            <a:r>
              <a:rPr lang="en-US" b="1" dirty="0"/>
              <a:t> </a:t>
            </a:r>
            <a:r>
              <a:rPr lang="en-US" dirty="0"/>
              <a:t>program.  Ask the Director what electives will be offered this upcoming school year.</a:t>
            </a:r>
          </a:p>
          <a:p>
            <a:r>
              <a:rPr lang="en-US" dirty="0"/>
              <a:t>For many, this is your child’s first formal school experience, and we strive to create an environment that will open a door to a lifetime love of school and learning. We offer age-appropriate curriculums that allow the children to utilize their natural curiosity in a structured, FUN, active, social and Christian setting. Center play, circle time, small group and individual instruction, academics, outdoors, art &amp; crafts, music, and special events are part of our daily routine. </a:t>
            </a:r>
          </a:p>
        </p:txBody>
      </p:sp>
    </p:spTree>
    <p:extLst>
      <p:ext uri="{BB962C8B-B14F-4D97-AF65-F5344CB8AC3E}">
        <p14:creationId xmlns:p14="http://schemas.microsoft.com/office/powerpoint/2010/main" val="245869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917F77-243B-4BBF-93F5-981B781895FB}"/>
              </a:ext>
            </a:extLst>
          </p:cNvPr>
          <p:cNvSpPr>
            <a:spLocks noGrp="1"/>
          </p:cNvSpPr>
          <p:nvPr>
            <p:ph type="title"/>
          </p:nvPr>
        </p:nvSpPr>
        <p:spPr>
          <a:xfrm>
            <a:off x="4292403" y="313607"/>
            <a:ext cx="6858000" cy="563365"/>
          </a:xfrm>
        </p:spPr>
        <p:txBody>
          <a:bodyPr>
            <a:normAutofit fontScale="90000"/>
          </a:bodyPr>
          <a:lstStyle/>
          <a:p>
            <a:pPr algn="ctr"/>
            <a:r>
              <a:rPr lang="en-US" dirty="0">
                <a:solidFill>
                  <a:schemeClr val="tx1"/>
                </a:solidFill>
              </a:rPr>
              <a:t>School Policies</a:t>
            </a:r>
          </a:p>
        </p:txBody>
      </p:sp>
      <p:sp>
        <p:nvSpPr>
          <p:cNvPr id="6" name="Freeform: Shape 14">
            <a:extLst>
              <a:ext uri="{FF2B5EF4-FFF2-40B4-BE49-F238E27FC236}">
                <a16:creationId xmlns:a16="http://schemas.microsoft.com/office/drawing/2014/main" id="{868E2822-F0BF-D949-B8E2-C5C9D5994043}"/>
              </a:ext>
              <a:ext uri="{C183D7F6-B498-43B3-948B-1728B52AA6E4}">
                <adec:decorative xmlns:adec="http://schemas.microsoft.com/office/drawing/2017/decorative" val="1"/>
              </a:ext>
            </a:extLst>
          </p:cNvPr>
          <p:cNvSpPr>
            <a:spLocks noChangeAspect="1"/>
          </p:cNvSpPr>
          <p:nvPr/>
        </p:nvSpPr>
        <p:spPr>
          <a:xfrm flipH="1">
            <a:off x="-81024" y="0"/>
            <a:ext cx="4023360" cy="6929752"/>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Illustration of a pencil character ">
            <a:extLst>
              <a:ext uri="{FF2B5EF4-FFF2-40B4-BE49-F238E27FC236}">
                <a16:creationId xmlns:a16="http://schemas.microsoft.com/office/drawing/2014/main" id="{222ABB80-F4BD-D04A-9014-C1E1AC2799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92209">
            <a:off x="715004" y="1795108"/>
            <a:ext cx="1915595" cy="3267784"/>
          </a:xfrm>
          <a:prstGeom prst="rect">
            <a:avLst/>
          </a:prstGeom>
        </p:spPr>
      </p:pic>
      <p:sp>
        <p:nvSpPr>
          <p:cNvPr id="3" name="Text Placeholder 2">
            <a:extLst>
              <a:ext uri="{FF2B5EF4-FFF2-40B4-BE49-F238E27FC236}">
                <a16:creationId xmlns:a16="http://schemas.microsoft.com/office/drawing/2014/main" id="{D7550585-CA92-EB41-9898-BB8983638AD6}"/>
              </a:ext>
            </a:extLst>
          </p:cNvPr>
          <p:cNvSpPr>
            <a:spLocks noGrp="1"/>
          </p:cNvSpPr>
          <p:nvPr>
            <p:ph type="body" sz="quarter" idx="11"/>
          </p:nvPr>
        </p:nvSpPr>
        <p:spPr>
          <a:xfrm>
            <a:off x="3789485" y="876973"/>
            <a:ext cx="7457635" cy="5918110"/>
          </a:xfrm>
        </p:spPr>
        <p:txBody>
          <a:bodyPr>
            <a:normAutofit/>
          </a:bodyPr>
          <a:lstStyle/>
          <a:p>
            <a:pPr algn="ctr">
              <a:lnSpc>
                <a:spcPts val="2800"/>
              </a:lnSpc>
            </a:pPr>
            <a:r>
              <a:rPr lang="en-US" dirty="0">
                <a:solidFill>
                  <a:schemeClr val="tx1"/>
                </a:solidFill>
              </a:rPr>
              <a:t>The next few pages will review the following Hope Christian School Policies.  Please read the policies and sign the last page of this handbook to confirm that you have read , understand and accept the Hope Christian school polices. </a:t>
            </a:r>
          </a:p>
          <a:p>
            <a:pPr marL="342900" indent="-342900">
              <a:lnSpc>
                <a:spcPts val="2800"/>
              </a:lnSpc>
              <a:buFont typeface="Arial" panose="020B0604020202020204" pitchFamily="34" charset="0"/>
              <a:buChar char="•"/>
            </a:pPr>
            <a:r>
              <a:rPr lang="en-US" dirty="0">
                <a:solidFill>
                  <a:schemeClr val="tx1"/>
                </a:solidFill>
              </a:rPr>
              <a:t>Discipline</a:t>
            </a:r>
          </a:p>
          <a:p>
            <a:pPr marL="342900" indent="-342900">
              <a:lnSpc>
                <a:spcPts val="2800"/>
              </a:lnSpc>
              <a:buFont typeface="Arial" panose="020B0604020202020204" pitchFamily="34" charset="0"/>
              <a:buChar char="•"/>
            </a:pPr>
            <a:r>
              <a:rPr lang="en-US" dirty="0">
                <a:solidFill>
                  <a:schemeClr val="tx1"/>
                </a:solidFill>
              </a:rPr>
              <a:t>Child Release</a:t>
            </a:r>
          </a:p>
          <a:p>
            <a:pPr marL="342900" indent="-342900">
              <a:lnSpc>
                <a:spcPts val="2800"/>
              </a:lnSpc>
              <a:buFont typeface="Arial" panose="020B0604020202020204" pitchFamily="34" charset="0"/>
              <a:buChar char="•"/>
            </a:pPr>
            <a:r>
              <a:rPr lang="en-US" dirty="0">
                <a:solidFill>
                  <a:schemeClr val="tx1"/>
                </a:solidFill>
              </a:rPr>
              <a:t>Social Media</a:t>
            </a:r>
          </a:p>
          <a:p>
            <a:pPr marL="342900" indent="-342900">
              <a:lnSpc>
                <a:spcPts val="2800"/>
              </a:lnSpc>
              <a:buFont typeface="Arial" panose="020B0604020202020204" pitchFamily="34" charset="0"/>
              <a:buChar char="•"/>
            </a:pPr>
            <a:r>
              <a:rPr lang="en-US" dirty="0">
                <a:solidFill>
                  <a:schemeClr val="tx1"/>
                </a:solidFill>
              </a:rPr>
              <a:t>Expulsion</a:t>
            </a:r>
          </a:p>
          <a:p>
            <a:pPr marL="342900" indent="-342900">
              <a:lnSpc>
                <a:spcPts val="2800"/>
              </a:lnSpc>
              <a:buFont typeface="Arial" panose="020B0604020202020204" pitchFamily="34" charset="0"/>
              <a:buChar char="•"/>
            </a:pPr>
            <a:r>
              <a:rPr lang="en-US" dirty="0">
                <a:solidFill>
                  <a:schemeClr val="tx1"/>
                </a:solidFill>
              </a:rPr>
              <a:t>Parent Notification</a:t>
            </a:r>
          </a:p>
          <a:p>
            <a:pPr marL="342900" indent="-342900">
              <a:lnSpc>
                <a:spcPts val="2800"/>
              </a:lnSpc>
              <a:buFont typeface="Arial" panose="020B0604020202020204" pitchFamily="34" charset="0"/>
              <a:buChar char="•"/>
            </a:pPr>
            <a:r>
              <a:rPr lang="en-US" dirty="0">
                <a:solidFill>
                  <a:schemeClr val="tx1"/>
                </a:solidFill>
              </a:rPr>
              <a:t>Health and Safety </a:t>
            </a:r>
          </a:p>
          <a:p>
            <a:pPr marL="342900" indent="-342900">
              <a:lnSpc>
                <a:spcPts val="2800"/>
              </a:lnSpc>
              <a:buFont typeface="Arial" panose="020B0604020202020204" pitchFamily="34" charset="0"/>
              <a:buChar char="•"/>
            </a:pPr>
            <a:r>
              <a:rPr lang="en-US" dirty="0">
                <a:solidFill>
                  <a:schemeClr val="tx1"/>
                </a:solidFill>
              </a:rPr>
              <a:t>Illness Policy</a:t>
            </a:r>
          </a:p>
          <a:p>
            <a:pPr marL="342900" indent="-342900">
              <a:lnSpc>
                <a:spcPts val="2800"/>
              </a:lnSpc>
              <a:buFont typeface="Arial" panose="020B0604020202020204" pitchFamily="34" charset="0"/>
              <a:buChar char="•"/>
            </a:pPr>
            <a:r>
              <a:rPr lang="en-US" dirty="0">
                <a:solidFill>
                  <a:schemeClr val="tx1"/>
                </a:solidFill>
              </a:rPr>
              <a:t>Additional polices and procedures</a:t>
            </a:r>
          </a:p>
          <a:p>
            <a:pPr marL="342900" indent="-342900">
              <a:lnSpc>
                <a:spcPts val="2800"/>
              </a:lnSpc>
              <a:buFont typeface="Arial" panose="020B0604020202020204" pitchFamily="34" charset="0"/>
              <a:buChar char="•"/>
            </a:pPr>
            <a:r>
              <a:rPr lang="en-US" dirty="0">
                <a:solidFill>
                  <a:schemeClr val="tx1"/>
                </a:solidFill>
              </a:rPr>
              <a:t>Tuition</a:t>
            </a:r>
          </a:p>
          <a:p>
            <a:pPr marL="342900" indent="-342900">
              <a:lnSpc>
                <a:spcPts val="2800"/>
              </a:lnSpc>
              <a:buFont typeface="Arial" panose="020B0604020202020204" pitchFamily="34" charset="0"/>
              <a:buChar char="•"/>
            </a:pPr>
            <a:endParaRPr lang="en-US" dirty="0"/>
          </a:p>
          <a:p>
            <a:pPr marL="342900" indent="-342900">
              <a:lnSpc>
                <a:spcPts val="2800"/>
              </a:lnSpc>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233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89C1B-E610-4A9C-9D28-118BB1DC57A9}"/>
              </a:ext>
            </a:extLst>
          </p:cNvPr>
          <p:cNvSpPr>
            <a:spLocks noGrp="1"/>
          </p:cNvSpPr>
          <p:nvPr>
            <p:ph type="title"/>
          </p:nvPr>
        </p:nvSpPr>
        <p:spPr>
          <a:xfrm>
            <a:off x="2684477" y="1200633"/>
            <a:ext cx="7260252" cy="451998"/>
          </a:xfrm>
        </p:spPr>
        <p:txBody>
          <a:bodyPr>
            <a:normAutofit/>
          </a:bodyPr>
          <a:lstStyle/>
          <a:p>
            <a:r>
              <a:rPr lang="en-US" sz="2400" dirty="0"/>
              <a:t>Discipline Policy</a:t>
            </a:r>
          </a:p>
        </p:txBody>
      </p:sp>
      <p:sp>
        <p:nvSpPr>
          <p:cNvPr id="3" name="Text Placeholder 2">
            <a:extLst>
              <a:ext uri="{FF2B5EF4-FFF2-40B4-BE49-F238E27FC236}">
                <a16:creationId xmlns:a16="http://schemas.microsoft.com/office/drawing/2014/main" id="{1795168B-77B1-A847-B1E3-2433BEBFD31A}"/>
              </a:ext>
            </a:extLst>
          </p:cNvPr>
          <p:cNvSpPr>
            <a:spLocks noGrp="1"/>
          </p:cNvSpPr>
          <p:nvPr>
            <p:ph type="body" sz="quarter" idx="11"/>
          </p:nvPr>
        </p:nvSpPr>
        <p:spPr>
          <a:xfrm>
            <a:off x="2032023" y="1551963"/>
            <a:ext cx="8565160" cy="5125674"/>
          </a:xfrm>
        </p:spPr>
        <p:txBody>
          <a:bodyPr>
            <a:normAutofit fontScale="25000" lnSpcReduction="20000"/>
          </a:bodyPr>
          <a:lstStyle/>
          <a:p>
            <a:pPr marL="0" marR="0" algn="ctr">
              <a:lnSpc>
                <a:spcPct val="107000"/>
              </a:lnSpc>
              <a:spcBef>
                <a:spcPts val="0"/>
              </a:spcBef>
              <a:spcAft>
                <a:spcPts val="800"/>
              </a:spcAft>
            </a:pPr>
            <a:r>
              <a:rPr lang="en-US" sz="4200" b="1" dirty="0">
                <a:effectLst/>
                <a:latin typeface="Calibri" panose="020F0502020204030204" pitchFamily="34" charset="0"/>
                <a:ea typeface="Calibri" panose="020F0502020204030204" pitchFamily="34" charset="0"/>
                <a:cs typeface="Times New Roman" panose="02020603050405020304" pitchFamily="18" charset="0"/>
              </a:rPr>
              <a:t>Hope Christian School Discipline Policy</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200" dirty="0">
                <a:effectLst/>
                <a:latin typeface="Calibri" panose="020F0502020204030204" pitchFamily="34" charset="0"/>
                <a:ea typeface="Calibri" panose="020F0502020204030204" pitchFamily="34" charset="0"/>
                <a:cs typeface="Times New Roman" panose="02020603050405020304" pitchFamily="18" charset="0"/>
              </a:rPr>
              <a:t>Praise and positive reinforcement are effective methods of behavior management of children.  When children receive positive and understanding interactions from adults and others, they develop good self-concepts, problem solving abilities and self-discipline. Based on this belief, we use a positive approach to discipline and practice the following discipline and behavior management techniques:</a:t>
            </a:r>
          </a:p>
          <a:p>
            <a:pPr marL="457200" marR="0">
              <a:lnSpc>
                <a:spcPct val="107000"/>
              </a:lnSpc>
              <a:spcBef>
                <a:spcPts val="0"/>
              </a:spcBef>
              <a:spcAft>
                <a:spcPts val="0"/>
              </a:spcAft>
            </a:pPr>
            <a:endParaRPr lang="en-US" sz="37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37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3700" b="1"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44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WE DO:</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Communicate to children using positive statements</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Communicate with children on their level</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Talk with children in a calm manner</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Explain unacceptable behavior to children</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Give attention to children for positive behavior</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Praise and encourage the children</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Set appropriate limits for children</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Apply rules consistently</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Model appropriate behavior</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Set up the classroom environment to prevent problems</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Provide alternatives and redirect children to an acceptable activity</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Give children opportunities to make choices and solve problems</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Help children talk out problems and think of solutions</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Listen to children and respect the children’s needs and feelings</a:t>
            </a:r>
          </a:p>
          <a:p>
            <a:pPr marL="342900" marR="0" lvl="0" indent="-342900">
              <a:lnSpc>
                <a:spcPct val="107000"/>
              </a:lnSpc>
              <a:spcBef>
                <a:spcPts val="0"/>
              </a:spcBef>
              <a:spcAft>
                <a:spcPts val="80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Use books and discussion to work through common conflicts</a:t>
            </a:r>
          </a:p>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          WE DO NOT: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Inflict corporal punishment in any manner upon a child</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Use any strategy that hurts, shames, or belittles a child</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Use any strategy that threatens, intimidates or forces a child</a:t>
            </a:r>
          </a:p>
          <a:p>
            <a:pPr marL="342900" marR="0" lvl="0" indent="-342900">
              <a:lnSpc>
                <a:spcPct val="107000"/>
              </a:lnSpc>
              <a:spcBef>
                <a:spcPts val="0"/>
              </a:spcBef>
              <a:spcAft>
                <a:spcPts val="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Use food as a form of reward</a:t>
            </a:r>
          </a:p>
          <a:p>
            <a:pPr marL="342900" marR="0" lvl="0" indent="-342900">
              <a:lnSpc>
                <a:spcPct val="107000"/>
              </a:lnSpc>
              <a:spcBef>
                <a:spcPts val="0"/>
              </a:spcBef>
              <a:spcAft>
                <a:spcPts val="80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Use or withhold physical activity as </a:t>
            </a:r>
            <a:r>
              <a:rPr lang="en-US" sz="4400">
                <a:effectLst/>
                <a:latin typeface="Calibri" panose="020F0502020204030204" pitchFamily="34" charset="0"/>
                <a:ea typeface="Calibri" panose="020F0502020204030204" pitchFamily="34" charset="0"/>
                <a:cs typeface="Times New Roman" panose="02020603050405020304" pitchFamily="18" charset="0"/>
              </a:rPr>
              <a:t>a punishment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12056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6C4-8E88-4788-939C-687DC13FBBAF}"/>
              </a:ext>
            </a:extLst>
          </p:cNvPr>
          <p:cNvSpPr>
            <a:spLocks noGrp="1"/>
          </p:cNvSpPr>
          <p:nvPr>
            <p:ph type="title"/>
          </p:nvPr>
        </p:nvSpPr>
        <p:spPr/>
        <p:txBody>
          <a:bodyPr>
            <a:normAutofit/>
          </a:bodyPr>
          <a:lstStyle/>
          <a:p>
            <a:r>
              <a:rPr lang="en-US" sz="3200" dirty="0">
                <a:solidFill>
                  <a:schemeClr val="tx1"/>
                </a:solidFill>
              </a:rPr>
              <a:t>Child Release Policy</a:t>
            </a:r>
          </a:p>
        </p:txBody>
      </p:sp>
      <p:sp>
        <p:nvSpPr>
          <p:cNvPr id="4" name="Text Placeholder 3">
            <a:extLst>
              <a:ext uri="{FF2B5EF4-FFF2-40B4-BE49-F238E27FC236}">
                <a16:creationId xmlns:a16="http://schemas.microsoft.com/office/drawing/2014/main" id="{C6CC9A77-60CE-4D42-8E97-990157A99D3E}"/>
              </a:ext>
            </a:extLst>
          </p:cNvPr>
          <p:cNvSpPr>
            <a:spLocks noGrp="1"/>
          </p:cNvSpPr>
          <p:nvPr>
            <p:ph type="body" sz="quarter" idx="11"/>
          </p:nvPr>
        </p:nvSpPr>
        <p:spPr>
          <a:xfrm>
            <a:off x="118844" y="1712598"/>
            <a:ext cx="11954312" cy="4752409"/>
          </a:xfrm>
        </p:spPr>
        <p:txBody>
          <a:bodyPr/>
          <a:lstStyle/>
          <a:p>
            <a:pPr marL="0" marR="0" algn="ctr">
              <a:lnSpc>
                <a:spcPct val="107000"/>
              </a:lnSpc>
              <a:spcBef>
                <a:spcPts val="0"/>
              </a:spcBef>
              <a:spcAft>
                <a:spcPts val="80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Hope Christian School Child Release Policy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increase safety for your child, we require that all parents/guardians fill out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child release form.  This policy goes into effect starting on the first day of school for each child and continues throughout the school year. Until our staff members can recognize you and the people who will be picking up your child, a staff member will ask you for picture identification, which will be cross referenced with the information submitted on the form. This is the only way that we can be certain that we are releasing your child to the appropriate individual(s). The staff will not release a child to anyone not listed on this release consent form, which is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located at the end of this packet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Any changes to this list must be made in writing and submitted to the office. Your child will not be released to anyone not listed on your release form without written permission. A note may be sent in with your child on the day that a new individual will be picking them up. Please advise anyone picking up your child of this policy and our photo identification requirement. </a:t>
            </a:r>
          </a:p>
          <a:p>
            <a:pPr marL="0" marR="0">
              <a:lnSpc>
                <a:spcPct val="107000"/>
              </a:lnSpc>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remember to</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include yourself in the list of individuals when you complete this form***** </a:t>
            </a:r>
          </a:p>
          <a:p>
            <a:pPr marL="0" marR="0">
              <a:lnSpc>
                <a:spcPct val="107000"/>
              </a:lnSpc>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Children will</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only be released to persons of the legal age of 18 years or older.</a:t>
            </a:r>
          </a:p>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the person picking up any child appears to be </a:t>
            </a: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impaired to the extent that it would place the child at risk of being in danger, the Center will not release the child and will attempt to contact an alternate authorized person.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600515555"/>
      </p:ext>
    </p:extLst>
  </p:cSld>
  <p:clrMapOvr>
    <a:masterClrMapping/>
  </p:clrMapOvr>
</p:sld>
</file>

<file path=ppt/theme/theme1.xml><?xml version="1.0" encoding="utf-8"?>
<a:theme xmlns:a="http://schemas.openxmlformats.org/drawingml/2006/main" name="Office Theme">
  <a:themeElements>
    <a:clrScheme name="back to school">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30">
      <a:majorFont>
        <a:latin typeface="Kristen ITC"/>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HousePresentation_Elementary_Win32_JB_v2" id="{76CC1F8F-1616-4FD5-B5D9-5288357CAB76}" vid="{CCFA5B03-57D1-4BF3-98DD-85D1A7F0A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04EE7CA-01E4-4C36-A155-A254FEC02701}">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4EED2D-C894-47C4-9CDD-55EC03B2713B}">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16c05727-aa75-4e4a-9b5f-8a80a1165891"/>
    <ds:schemaRef ds:uri="71af3243-3dd4-4a8d-8c0d-dd76da1f02a5"/>
    <ds:schemaRef ds:uri="http://purl.org/dc/dcmitype/"/>
    <ds:schemaRef ds:uri="http://purl.org/dc/elements/1.1/"/>
  </ds:schemaRefs>
</ds:datastoreItem>
</file>

<file path=customXml/itemProps2.xml><?xml version="1.0" encoding="utf-8"?>
<ds:datastoreItem xmlns:ds="http://schemas.openxmlformats.org/officeDocument/2006/customXml" ds:itemID="{60F07EB6-DDE3-49D2-9047-A171C0D29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431A9B-4B87-4F2F-AB9E-CAE6A6729B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6054</TotalTime>
  <Words>5848</Words>
  <Application>Microsoft Office PowerPoint</Application>
  <PresentationFormat>Widescreen</PresentationFormat>
  <Paragraphs>355</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Kristen ITC</vt:lpstr>
      <vt:lpstr>pg-5ff1f</vt:lpstr>
      <vt:lpstr>pg-6ff1a</vt:lpstr>
      <vt:lpstr>Quire Sans</vt:lpstr>
      <vt:lpstr>Symbol</vt:lpstr>
      <vt:lpstr>Times New Roman</vt:lpstr>
      <vt:lpstr>Office Theme</vt:lpstr>
      <vt:lpstr>Hope Christian School </vt:lpstr>
      <vt:lpstr>Welcome Parents!</vt:lpstr>
      <vt:lpstr>Our Teachers and Staff</vt:lpstr>
      <vt:lpstr>NJ State Child/Adult Ratios</vt:lpstr>
      <vt:lpstr>PowerPoint Presentation</vt:lpstr>
      <vt:lpstr>Hope Christian School Classes:</vt:lpstr>
      <vt:lpstr>School Policies</vt:lpstr>
      <vt:lpstr>Discipline Policy</vt:lpstr>
      <vt:lpstr>Child Release Policy</vt:lpstr>
      <vt:lpstr>Social Media Policy </vt:lpstr>
      <vt:lpstr>Expulsion Policy</vt:lpstr>
      <vt:lpstr>Policy on Methods of Parental Notification</vt:lpstr>
      <vt:lpstr>Health and Safety </vt:lpstr>
      <vt:lpstr>Illness Policy</vt:lpstr>
      <vt:lpstr>MORE HOPE CHRISTIAN SCHOOL POLICIES AND PROCEDURES   Screen Time Policy</vt:lpstr>
      <vt:lpstr>Hope Christian School 2024-2025 Tuition Policy</vt:lpstr>
      <vt:lpstr>New Jersey Office of Licensing requires all Early Childhood Centers to provide all families with this  INFORMATION TO PARENTS form for your info.</vt:lpstr>
      <vt:lpstr>Registration Check List</vt:lpstr>
      <vt:lpstr>PowerPoint Presentation</vt:lpstr>
      <vt:lpstr>PowerPoint Presentation</vt:lpstr>
      <vt:lpstr>PowerPoint Presentation</vt:lpstr>
      <vt:lpstr>Emergency Card- Teacher_____________ Year _______________</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Christian School </dc:title>
  <dc:creator>Judy Canfield</dc:creator>
  <cp:lastModifiedBy>Judy Canfield</cp:lastModifiedBy>
  <cp:revision>117</cp:revision>
  <cp:lastPrinted>2023-12-01T17:50:54Z</cp:lastPrinted>
  <dcterms:created xsi:type="dcterms:W3CDTF">2020-12-11T18:59:57Z</dcterms:created>
  <dcterms:modified xsi:type="dcterms:W3CDTF">2023-12-01T19:00:06Z</dcterms:modified>
</cp:coreProperties>
</file>